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Lst>
  <p:sldSz cy="6858000" cx="9144000"/>
  <p:notesSz cx="6858000" cy="9144000"/>
  <p:embeddedFontLst>
    <p:embeddedFont>
      <p:font typeface="Source Sans Pro"/>
      <p:regular r:id="rId82"/>
      <p:bold r:id="rId83"/>
      <p:italic r:id="rId84"/>
      <p:boldItalic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86" roundtripDataSignature="AMtx7mimdThoo//H0K/UpuZh905YLVFoj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SourceSansPro-italic.fntdata"/><Relationship Id="rId83" Type="http://schemas.openxmlformats.org/officeDocument/2006/relationships/font" Target="fonts/SourceSansPro-bold.fntdata"/><Relationship Id="rId42" Type="http://schemas.openxmlformats.org/officeDocument/2006/relationships/slide" Target="slides/slide37.xml"/><Relationship Id="rId86" Type="http://customschemas.google.com/relationships/presentationmetadata" Target="metadata"/><Relationship Id="rId41" Type="http://schemas.openxmlformats.org/officeDocument/2006/relationships/slide" Target="slides/slide36.xml"/><Relationship Id="rId85" Type="http://schemas.openxmlformats.org/officeDocument/2006/relationships/font" Target="fonts/SourceSansPro-boldItalic.fntdata"/><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slide" Target="slides/slide75.xml"/><Relationship Id="rId82" Type="http://schemas.openxmlformats.org/officeDocument/2006/relationships/font" Target="fonts/SourceSansPro-regular.fntdata"/><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slide" Target="slides/slide72.xml"/><Relationship Id="rId32" Type="http://schemas.openxmlformats.org/officeDocument/2006/relationships/slide" Target="slides/slide27.xml"/><Relationship Id="rId76" Type="http://schemas.openxmlformats.org/officeDocument/2006/relationships/slide" Target="slides/slide71.xml"/><Relationship Id="rId35" Type="http://schemas.openxmlformats.org/officeDocument/2006/relationships/slide" Target="slides/slide30.xml"/><Relationship Id="rId79" Type="http://schemas.openxmlformats.org/officeDocument/2006/relationships/slide" Target="slides/slide74.xml"/><Relationship Id="rId34" Type="http://schemas.openxmlformats.org/officeDocument/2006/relationships/slide" Target="slides/slide29.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jp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4.jpg>
</file>

<file path=ppt/media/image35.png>
</file>

<file path=ppt/media/image36.png>
</file>

<file path=ppt/media/image37.png>
</file>

<file path=ppt/media/image38.jp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2" name="Google Shape;9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43" name="Google Shape;143;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48" name="Google Shape;148;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4" name="Google Shape;154;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0" name="Google Shape;160;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6" name="Google Shape;166;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2" name="Google Shape;172;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9" name="Google Shape;179;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6" name="Google Shape;186;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3" name="Google Shape;193;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0" name="Google Shape;200;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7" name="Google Shape;97;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6" name="Google Shape;206;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2" name="Google Shape;212;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9" name="Google Shape;219;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5" name="Google Shape;225;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1" name="Google Shape;231;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2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7" name="Google Shape;237;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3" name="Google Shape;243;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9" name="Google Shape;249;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5" name="Google Shape;255;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1" name="Google Shape;261;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3" name="Google Shape;103;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7" name="Google Shape;267;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4" name="Google Shape;274;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81" name="Google Shape;281;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87" name="Google Shape;287;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93" name="Google Shape;293;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01" name="Google Shape;301;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3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07" name="Google Shape;307;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3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13" name="Google Shape;313;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19" name="Google Shape;319;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26" name="Google Shape;326;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8" name="Google Shape;108;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36" name="Google Shape;336;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4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42" name="Google Shape;342;p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48" name="Google Shape;348;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4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54" name="Google Shape;354;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4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60" name="Google Shape;360;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66" name="Google Shape;366;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4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72" name="Google Shape;372;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78" name="Google Shape;378;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4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85" name="Google Shape;385;p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4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91" name="Google Shape;391;p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4" name="Google Shape;114;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5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97" name="Google Shape;397;p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p5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03" name="Google Shape;403;p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5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09" name="Google Shape;409;p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5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15" name="Google Shape;415;p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5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1" name="Google Shape;421;p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5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7" name="Google Shape;427;p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5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33" name="Google Shape;433;p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p5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40" name="Google Shape;440;p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5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46" name="Google Shape;446;p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p5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52" name="Google Shape;452;p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0" name="Google Shape;120;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6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57" name="Google Shape;457;p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6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62" name="Google Shape;462;p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6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67" name="Google Shape;467;p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6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72" name="Google Shape;472;p6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6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77" name="Google Shape;477;p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6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82" name="Google Shape;482;p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6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88" name="Google Shape;488;p6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p6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94" name="Google Shape;494;p6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p6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00" name="Google Shape;500;p6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p6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06" name="Google Shape;506;p6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6" name="Google Shape;126;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p7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11" name="Google Shape;511;p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p7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17" name="Google Shape;517;p7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p7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22" name="Google Shape;522;p7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7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28" name="Google Shape;528;p7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p7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34" name="Google Shape;534;p7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p7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40" name="Google Shape;540;p7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p7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46" name="Google Shape;546;p7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1" name="Google Shape;131;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7" name="Google Shape;137;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7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17" name="Google Shape;17;p7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18" name="Google Shape;18;p7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8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4" name="Google Shape;74;p87"/>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8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76" name="Google Shape;76;p8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77" name="Google Shape;77;p8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88"/>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0" name="Google Shape;80;p88"/>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8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82" name="Google Shape;82;p8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83" name="Google Shape;83;p8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84" name="Shape 84"/>
        <p:cNvGrpSpPr/>
        <p:nvPr/>
      </p:nvGrpSpPr>
      <p:grpSpPr>
        <a:xfrm>
          <a:off x="0" y="0"/>
          <a:ext cx="0" cy="0"/>
          <a:chOff x="0" y="0"/>
          <a:chExt cx="0" cy="0"/>
        </a:xfrm>
      </p:grpSpPr>
      <p:sp>
        <p:nvSpPr>
          <p:cNvPr id="85" name="Google Shape;85;p8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6" name="Google Shape;86;p8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7" name="Google Shape;87;p8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88" name="Google Shape;88;p8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89" name="Google Shape;89;p8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 name="Shape 19"/>
        <p:cNvGrpSpPr/>
        <p:nvPr/>
      </p:nvGrpSpPr>
      <p:grpSpPr>
        <a:xfrm>
          <a:off x="0" y="0"/>
          <a:ext cx="0" cy="0"/>
          <a:chOff x="0" y="0"/>
          <a:chExt cx="0" cy="0"/>
        </a:xfrm>
      </p:grpSpPr>
      <p:sp>
        <p:nvSpPr>
          <p:cNvPr id="20" name="Google Shape;20;p7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1" name="Google Shape;21;p7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2" name="Google Shape;22;p7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23" name="Google Shape;23;p7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24" name="Google Shape;24;p7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 name="Shape 25"/>
        <p:cNvGrpSpPr/>
        <p:nvPr/>
      </p:nvGrpSpPr>
      <p:grpSpPr>
        <a:xfrm>
          <a:off x="0" y="0"/>
          <a:ext cx="0" cy="0"/>
          <a:chOff x="0" y="0"/>
          <a:chExt cx="0" cy="0"/>
        </a:xfrm>
      </p:grpSpPr>
      <p:sp>
        <p:nvSpPr>
          <p:cNvPr id="26" name="Google Shape;26;p80"/>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7" name="Google Shape;27;p80"/>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8" name="Google Shape;28;p8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29" name="Google Shape;29;p8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30" name="Google Shape;30;p8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81"/>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3" name="Google Shape;33;p81"/>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4" name="Google Shape;34;p8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35" name="Google Shape;35;p8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36" name="Google Shape;36;p8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8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9" name="Google Shape;39;p82"/>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0" name="Google Shape;40;p82"/>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1" name="Google Shape;41;p8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42" name="Google Shape;42;p8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43" name="Google Shape;43;p8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8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6" name="Google Shape;46;p83"/>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7" name="Google Shape;47;p83"/>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8" name="Google Shape;48;p83"/>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83"/>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8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51" name="Google Shape;51;p8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52" name="Google Shape;52;p8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5" name="Google Shape;55;p8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56" name="Google Shape;56;p8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57" name="Google Shape;57;p8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85"/>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0" name="Google Shape;60;p85"/>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85"/>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8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63" name="Google Shape;63;p8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64" name="Google Shape;64;p8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86"/>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7" name="Google Shape;67;p86"/>
          <p:cNvSpPr/>
          <p:nvPr>
            <p:ph idx="2" type="pic"/>
          </p:nvPr>
        </p:nvSpPr>
        <p:spPr>
          <a:xfrm>
            <a:off x="1792288" y="612775"/>
            <a:ext cx="5486400" cy="4114800"/>
          </a:xfrm>
          <a:prstGeom prst="rect">
            <a:avLst/>
          </a:prstGeom>
          <a:noFill/>
          <a:ln>
            <a:noFill/>
          </a:ln>
        </p:spPr>
      </p:sp>
      <p:sp>
        <p:nvSpPr>
          <p:cNvPr id="68" name="Google Shape;68;p86"/>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8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70" name="Google Shape;70;p8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chemeClr val="dk1"/>
              </a:buClr>
              <a:buSzPts val="1800"/>
              <a:buNone/>
              <a:defRPr/>
            </a:lvl2pPr>
            <a:lvl3pPr lvl="2" algn="l">
              <a:lnSpc>
                <a:spcPct val="100000"/>
              </a:lnSpc>
              <a:spcBef>
                <a:spcPts val="0"/>
              </a:spcBef>
              <a:spcAft>
                <a:spcPts val="0"/>
              </a:spcAft>
              <a:buClr>
                <a:schemeClr val="dk1"/>
              </a:buClr>
              <a:buSzPts val="1800"/>
              <a:buNone/>
              <a:defRPr/>
            </a:lvl3pPr>
            <a:lvl4pPr lvl="3" algn="l">
              <a:lnSpc>
                <a:spcPct val="100000"/>
              </a:lnSpc>
              <a:spcBef>
                <a:spcPts val="0"/>
              </a:spcBef>
              <a:spcAft>
                <a:spcPts val="0"/>
              </a:spcAft>
              <a:buClr>
                <a:schemeClr val="dk1"/>
              </a:buClr>
              <a:buSzPts val="1800"/>
              <a:buNone/>
              <a:defRPr/>
            </a:lvl4pPr>
            <a:lvl5pPr lvl="4" algn="l">
              <a:lnSpc>
                <a:spcPct val="100000"/>
              </a:lnSpc>
              <a:spcBef>
                <a:spcPts val="0"/>
              </a:spcBef>
              <a:spcAft>
                <a:spcPts val="0"/>
              </a:spcAft>
              <a:buClr>
                <a:schemeClr val="dk1"/>
              </a:buClr>
              <a:buSzPts val="1800"/>
              <a:buNone/>
              <a:defRPr/>
            </a:lvl5pPr>
            <a:lvl6pPr lvl="5" algn="l">
              <a:lnSpc>
                <a:spcPct val="100000"/>
              </a:lnSpc>
              <a:spcBef>
                <a:spcPts val="0"/>
              </a:spcBef>
              <a:spcAft>
                <a:spcPts val="0"/>
              </a:spcAft>
              <a:buClr>
                <a:schemeClr val="dk1"/>
              </a:buClr>
              <a:buSzPts val="1800"/>
              <a:buNone/>
              <a:defRPr/>
            </a:lvl6pPr>
            <a:lvl7pPr lvl="6" algn="l">
              <a:lnSpc>
                <a:spcPct val="100000"/>
              </a:lnSpc>
              <a:spcBef>
                <a:spcPts val="0"/>
              </a:spcBef>
              <a:spcAft>
                <a:spcPts val="0"/>
              </a:spcAft>
              <a:buClr>
                <a:schemeClr val="dk1"/>
              </a:buClr>
              <a:buSzPts val="1800"/>
              <a:buNone/>
              <a:defRPr/>
            </a:lvl7pPr>
            <a:lvl8pPr lvl="7" algn="l">
              <a:lnSpc>
                <a:spcPct val="100000"/>
              </a:lnSpc>
              <a:spcBef>
                <a:spcPts val="0"/>
              </a:spcBef>
              <a:spcAft>
                <a:spcPts val="0"/>
              </a:spcAft>
              <a:buClr>
                <a:schemeClr val="dk1"/>
              </a:buClr>
              <a:buSzPts val="1800"/>
              <a:buNone/>
              <a:defRPr/>
            </a:lvl8pPr>
            <a:lvl9pPr lvl="8" algn="l">
              <a:lnSpc>
                <a:spcPct val="100000"/>
              </a:lnSpc>
              <a:spcBef>
                <a:spcPts val="0"/>
              </a:spcBef>
              <a:spcAft>
                <a:spcPts val="0"/>
              </a:spcAft>
              <a:buClr>
                <a:schemeClr val="dk1"/>
              </a:buClr>
              <a:buSzPts val="1800"/>
              <a:buNone/>
              <a:defRPr/>
            </a:lvl9pPr>
          </a:lstStyle>
          <a:p/>
        </p:txBody>
      </p:sp>
      <p:sp>
        <p:nvSpPr>
          <p:cNvPr id="71" name="Google Shape;71;p8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Clr>
                <a:srgbClr val="898989"/>
              </a:buClr>
              <a:buSzPts val="1200"/>
              <a:buFont typeface="Calibri"/>
              <a:buNone/>
              <a:defRPr/>
            </a:lvl1pPr>
            <a:lvl2pPr indent="0" lvl="1" marL="0" algn="r">
              <a:lnSpc>
                <a:spcPct val="100000"/>
              </a:lnSpc>
              <a:spcBef>
                <a:spcPts val="0"/>
              </a:spcBef>
              <a:spcAft>
                <a:spcPts val="0"/>
              </a:spcAft>
              <a:buClr>
                <a:srgbClr val="898989"/>
              </a:buClr>
              <a:buSzPts val="1200"/>
              <a:buFont typeface="Calibri"/>
              <a:buNone/>
              <a:defRPr/>
            </a:lvl2pPr>
            <a:lvl3pPr indent="0" lvl="2" marL="0" algn="r">
              <a:lnSpc>
                <a:spcPct val="100000"/>
              </a:lnSpc>
              <a:spcBef>
                <a:spcPts val="0"/>
              </a:spcBef>
              <a:spcAft>
                <a:spcPts val="0"/>
              </a:spcAft>
              <a:buClr>
                <a:srgbClr val="898989"/>
              </a:buClr>
              <a:buSzPts val="1200"/>
              <a:buFont typeface="Calibri"/>
              <a:buNone/>
              <a:defRPr/>
            </a:lvl3pPr>
            <a:lvl4pPr indent="0" lvl="3" marL="0" algn="r">
              <a:lnSpc>
                <a:spcPct val="100000"/>
              </a:lnSpc>
              <a:spcBef>
                <a:spcPts val="0"/>
              </a:spcBef>
              <a:spcAft>
                <a:spcPts val="0"/>
              </a:spcAft>
              <a:buClr>
                <a:srgbClr val="898989"/>
              </a:buClr>
              <a:buSzPts val="1200"/>
              <a:buFont typeface="Calibri"/>
              <a:buNone/>
              <a:defRPr/>
            </a:lvl4pPr>
            <a:lvl5pPr indent="0" lvl="4" marL="0" algn="r">
              <a:lnSpc>
                <a:spcPct val="100000"/>
              </a:lnSpc>
              <a:spcBef>
                <a:spcPts val="0"/>
              </a:spcBef>
              <a:spcAft>
                <a:spcPts val="0"/>
              </a:spcAft>
              <a:buClr>
                <a:srgbClr val="898989"/>
              </a:buClr>
              <a:buSzPts val="1200"/>
              <a:buFont typeface="Calibri"/>
              <a:buNone/>
              <a:defRPr/>
            </a:lvl5pPr>
            <a:lvl6pPr indent="0" lvl="5" marL="0" algn="r">
              <a:lnSpc>
                <a:spcPct val="100000"/>
              </a:lnSpc>
              <a:spcBef>
                <a:spcPts val="0"/>
              </a:spcBef>
              <a:spcAft>
                <a:spcPts val="0"/>
              </a:spcAft>
              <a:buClr>
                <a:srgbClr val="898989"/>
              </a:buClr>
              <a:buSzPts val="1200"/>
              <a:buFont typeface="Calibri"/>
              <a:buNone/>
              <a:defRPr/>
            </a:lvl6pPr>
            <a:lvl7pPr indent="0" lvl="6" marL="0" algn="r">
              <a:lnSpc>
                <a:spcPct val="100000"/>
              </a:lnSpc>
              <a:spcBef>
                <a:spcPts val="0"/>
              </a:spcBef>
              <a:spcAft>
                <a:spcPts val="0"/>
              </a:spcAft>
              <a:buClr>
                <a:srgbClr val="898989"/>
              </a:buClr>
              <a:buSzPts val="1200"/>
              <a:buFont typeface="Calibri"/>
              <a:buNone/>
              <a:defRPr/>
            </a:lvl7pPr>
            <a:lvl8pPr indent="0" lvl="7" marL="0" algn="r">
              <a:lnSpc>
                <a:spcPct val="100000"/>
              </a:lnSpc>
              <a:spcBef>
                <a:spcPts val="0"/>
              </a:spcBef>
              <a:spcAft>
                <a:spcPts val="0"/>
              </a:spcAft>
              <a:buClr>
                <a:srgbClr val="898989"/>
              </a:buClr>
              <a:buSzPts val="1200"/>
              <a:buFont typeface="Calibri"/>
              <a:buNone/>
              <a:defRPr/>
            </a:lvl8pPr>
            <a:lvl9pPr indent="0" lvl="8" marL="0" algn="r">
              <a:lnSpc>
                <a:spcPct val="100000"/>
              </a:lnSpc>
              <a:spcBef>
                <a:spcPts val="0"/>
              </a:spcBef>
              <a:spcAft>
                <a:spcPts val="0"/>
              </a:spcAft>
              <a:buClr>
                <a:srgbClr val="898989"/>
              </a:buClr>
              <a:buSzPts val="1200"/>
              <a:buFont typeface="Calibri"/>
              <a:buNone/>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7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1pPr>
            <a:lvl2pPr lvl="1"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11" name="Google Shape;11;p7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7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9pPr>
          </a:lstStyle>
          <a:p/>
        </p:txBody>
      </p:sp>
      <p:sp>
        <p:nvSpPr>
          <p:cNvPr id="13" name="Google Shape;13;p7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9pPr>
          </a:lstStyle>
          <a:p/>
        </p:txBody>
      </p:sp>
      <p:sp>
        <p:nvSpPr>
          <p:cNvPr id="14" name="Google Shape;14;p7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9.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8.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0.png"/><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8.png"/><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5.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21.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3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2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1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35.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22.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2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3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23.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30.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image" Target="../media/image28.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32.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33.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3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 Id="rId3" Type="http://schemas.openxmlformats.org/officeDocument/2006/relationships/image" Target="../media/image25.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 Id="rId3" Type="http://schemas.openxmlformats.org/officeDocument/2006/relationships/image" Target="../media/image36.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 Id="rId3" Type="http://schemas.openxmlformats.org/officeDocument/2006/relationships/image" Target="../media/image2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
          <p:cNvSpPr txBox="1"/>
          <p:nvPr>
            <p:ph idx="4294967295" type="ctrTitle"/>
          </p:nvPr>
        </p:nvSpPr>
        <p:spPr>
          <a:xfrm>
            <a:off x="685800" y="2130425"/>
            <a:ext cx="7086600" cy="1470025"/>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9600" u="none" cap="none" strike="noStrike">
                <a:solidFill>
                  <a:schemeClr val="accent2"/>
                </a:solidFill>
                <a:latin typeface="Calibri"/>
                <a:ea typeface="Calibri"/>
                <a:cs typeface="Calibri"/>
                <a:sym typeface="Calibri"/>
              </a:rPr>
              <a:t>Data Models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0"/>
          <p:cNvSpPr txBox="1"/>
          <p:nvPr>
            <p:ph idx="1" type="body"/>
          </p:nvPr>
        </p:nvSpPr>
        <p:spPr>
          <a:xfrm>
            <a:off x="457200" y="1165860"/>
            <a:ext cx="8229600" cy="5292725"/>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rgbClr val="17365D"/>
              </a:buClr>
              <a:buSzPts val="2400"/>
              <a:buChar char="•"/>
            </a:pPr>
            <a:r>
              <a:rPr b="1" lang="en-US" sz="2400">
                <a:solidFill>
                  <a:srgbClr val="17365D"/>
                </a:solidFill>
                <a:latin typeface="Times New Roman"/>
                <a:ea typeface="Times New Roman"/>
                <a:cs typeface="Times New Roman"/>
                <a:sym typeface="Times New Roman"/>
              </a:rPr>
              <a:t>External or View level: </a:t>
            </a:r>
            <a:r>
              <a:rPr lang="en-US" sz="2400">
                <a:latin typeface="Times New Roman"/>
                <a:ea typeface="Times New Roman"/>
                <a:cs typeface="Times New Roman"/>
                <a:sym typeface="Times New Roman"/>
              </a:rPr>
              <a:t>It is the users’ view of the database. This level describes that part of the database that is relevant to each user. – For example, one user may view dates in the form (day,month, year), while another may view dates as (year,month, day). </a:t>
            </a:r>
            <a:endParaRPr/>
          </a:p>
          <a:p>
            <a:pPr indent="-342900" lvl="0" marL="342900" rtl="0" algn="just">
              <a:spcBef>
                <a:spcPts val="480"/>
              </a:spcBef>
              <a:spcAft>
                <a:spcPts val="0"/>
              </a:spcAft>
              <a:buClr>
                <a:srgbClr val="17365D"/>
              </a:buClr>
              <a:buSzPts val="2400"/>
              <a:buChar char="•"/>
            </a:pPr>
            <a:r>
              <a:rPr b="1" lang="en-US" sz="2400">
                <a:solidFill>
                  <a:srgbClr val="17365D"/>
                </a:solidFill>
                <a:latin typeface="Times New Roman"/>
                <a:ea typeface="Times New Roman"/>
                <a:cs typeface="Times New Roman"/>
                <a:sym typeface="Times New Roman"/>
              </a:rPr>
              <a:t>Conceptual or logical level:</a:t>
            </a:r>
            <a:r>
              <a:rPr lang="en-US" sz="2400">
                <a:latin typeface="Times New Roman"/>
                <a:ea typeface="Times New Roman"/>
                <a:cs typeface="Times New Roman"/>
                <a:sym typeface="Times New Roman"/>
              </a:rPr>
              <a:t> It is the community view of the database. This level describes what data is stored in the database and the relationships among the data. It represents: – All entities, their attributes, and their relationships; – The constraints on the data; – Security and integrity information. </a:t>
            </a:r>
            <a:endParaRPr/>
          </a:p>
          <a:p>
            <a:pPr indent="-342900" lvl="0" marL="342900" rtl="0" algn="just">
              <a:spcBef>
                <a:spcPts val="480"/>
              </a:spcBef>
              <a:spcAft>
                <a:spcPts val="0"/>
              </a:spcAft>
              <a:buClr>
                <a:srgbClr val="17365D"/>
              </a:buClr>
              <a:buSzPts val="2400"/>
              <a:buChar char="•"/>
            </a:pPr>
            <a:r>
              <a:rPr b="1" lang="en-US" sz="2400">
                <a:solidFill>
                  <a:srgbClr val="17365D"/>
                </a:solidFill>
                <a:latin typeface="Times New Roman"/>
                <a:ea typeface="Times New Roman"/>
                <a:cs typeface="Times New Roman"/>
                <a:sym typeface="Times New Roman"/>
              </a:rPr>
              <a:t>Internal or storage level:</a:t>
            </a:r>
            <a:r>
              <a:rPr lang="en-US" sz="2400">
                <a:latin typeface="Times New Roman"/>
                <a:ea typeface="Times New Roman"/>
                <a:cs typeface="Times New Roman"/>
                <a:sym typeface="Times New Roman"/>
              </a:rPr>
              <a:t> It is the physical representation of the database on the computer. This level describes how the data is stored in the database.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1"/>
          <p:cNvSpPr txBox="1"/>
          <p:nvPr>
            <p:ph type="title"/>
          </p:nvPr>
        </p:nvSpPr>
        <p:spPr>
          <a:xfrm>
            <a:off x="533400" y="761683"/>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sz="4000">
                <a:solidFill>
                  <a:srgbClr val="17365D"/>
                </a:solidFill>
                <a:latin typeface="Times New Roman"/>
                <a:ea typeface="Times New Roman"/>
                <a:cs typeface="Times New Roman"/>
                <a:sym typeface="Times New Roman"/>
              </a:rPr>
              <a:t>Data Independence-Achievement</a:t>
            </a:r>
            <a:br>
              <a:rPr b="1" lang="en-US" sz="4000">
                <a:solidFill>
                  <a:srgbClr val="17365D"/>
                </a:solidFill>
                <a:latin typeface="Times New Roman"/>
                <a:ea typeface="Times New Roman"/>
                <a:cs typeface="Times New Roman"/>
                <a:sym typeface="Times New Roman"/>
              </a:rPr>
            </a:br>
            <a:r>
              <a:rPr b="1" lang="en-US" sz="4000">
                <a:solidFill>
                  <a:srgbClr val="17365D"/>
                </a:solidFill>
                <a:latin typeface="Times New Roman"/>
                <a:ea typeface="Times New Roman"/>
                <a:cs typeface="Times New Roman"/>
                <a:sym typeface="Times New Roman"/>
              </a:rPr>
              <a:t>of Layered Architecture of DBMS</a:t>
            </a:r>
            <a:endParaRPr/>
          </a:p>
        </p:txBody>
      </p:sp>
      <p:sp>
        <p:nvSpPr>
          <p:cNvPr id="151" name="Google Shape;151;p11"/>
          <p:cNvSpPr txBox="1"/>
          <p:nvPr>
            <p:ph idx="1" type="body"/>
          </p:nvPr>
        </p:nvSpPr>
        <p:spPr>
          <a:xfrm>
            <a:off x="685800" y="2514600"/>
            <a:ext cx="8229600" cy="4525963"/>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dk1"/>
              </a:buClr>
              <a:buSzPts val="3200"/>
              <a:buChar char="•"/>
            </a:pPr>
            <a:r>
              <a:rPr lang="en-US">
                <a:latin typeface="Times New Roman"/>
                <a:ea typeface="Times New Roman"/>
                <a:cs typeface="Times New Roman"/>
                <a:sym typeface="Times New Roman"/>
              </a:rPr>
              <a:t>Two kinds of data independence:</a:t>
            </a:r>
            <a:endParaRPr/>
          </a:p>
          <a:p>
            <a:pPr indent="0" lvl="0" marL="0" rtl="0" algn="l">
              <a:spcBef>
                <a:spcPts val="640"/>
              </a:spcBef>
              <a:spcAft>
                <a:spcPts val="0"/>
              </a:spcAft>
              <a:buClr>
                <a:schemeClr val="dk1"/>
              </a:buClr>
              <a:buSzPts val="3200"/>
              <a:buNone/>
            </a:pPr>
            <a:r>
              <a:rPr lang="en-US">
                <a:latin typeface="Times New Roman"/>
                <a:ea typeface="Times New Roman"/>
                <a:cs typeface="Times New Roman"/>
                <a:sym typeface="Times New Roman"/>
              </a:rPr>
              <a:t>– Logical data independence</a:t>
            </a:r>
            <a:endParaRPr/>
          </a:p>
          <a:p>
            <a:pPr indent="0" lvl="0" marL="0" rtl="0" algn="l">
              <a:spcBef>
                <a:spcPts val="640"/>
              </a:spcBef>
              <a:spcAft>
                <a:spcPts val="0"/>
              </a:spcAft>
              <a:buClr>
                <a:schemeClr val="dk1"/>
              </a:buClr>
              <a:buSzPts val="3200"/>
              <a:buNone/>
            </a:pPr>
            <a:r>
              <a:rPr lang="en-US">
                <a:latin typeface="Times New Roman"/>
                <a:ea typeface="Times New Roman"/>
                <a:cs typeface="Times New Roman"/>
                <a:sym typeface="Times New Roman"/>
              </a:rPr>
              <a:t>– Physical data independence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sz="4800">
                <a:solidFill>
                  <a:srgbClr val="17365D"/>
                </a:solidFill>
                <a:latin typeface="Times New Roman"/>
                <a:ea typeface="Times New Roman"/>
                <a:cs typeface="Times New Roman"/>
                <a:sym typeface="Times New Roman"/>
              </a:rPr>
              <a:t>Data Independence</a:t>
            </a:r>
            <a:endParaRPr/>
          </a:p>
        </p:txBody>
      </p:sp>
      <p:sp>
        <p:nvSpPr>
          <p:cNvPr id="157" name="Google Shape;157;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chemeClr val="dk1"/>
              </a:buClr>
              <a:buSzPts val="3200"/>
              <a:buChar char="•"/>
            </a:pPr>
            <a:r>
              <a:rPr b="1" lang="en-US">
                <a:latin typeface="Times New Roman"/>
                <a:ea typeface="Times New Roman"/>
                <a:cs typeface="Times New Roman"/>
                <a:sym typeface="Times New Roman"/>
              </a:rPr>
              <a:t>Logical Data Independence: </a:t>
            </a:r>
            <a:r>
              <a:rPr lang="en-US">
                <a:latin typeface="Times New Roman"/>
                <a:ea typeface="Times New Roman"/>
                <a:cs typeface="Times New Roman"/>
                <a:sym typeface="Times New Roman"/>
              </a:rPr>
              <a:t>The capacity to change the conceptual schema without having to change the external schemas and their application programs. </a:t>
            </a:r>
            <a:endParaRPr/>
          </a:p>
          <a:p>
            <a:pPr indent="-342900" lvl="0" marL="342900" rtl="0" algn="just">
              <a:spcBef>
                <a:spcPts val="640"/>
              </a:spcBef>
              <a:spcAft>
                <a:spcPts val="0"/>
              </a:spcAft>
              <a:buClr>
                <a:schemeClr val="dk1"/>
              </a:buClr>
              <a:buSzPts val="3200"/>
              <a:buChar char="•"/>
            </a:pPr>
            <a:r>
              <a:rPr b="1" lang="en-US">
                <a:latin typeface="Times New Roman"/>
                <a:ea typeface="Times New Roman"/>
                <a:cs typeface="Times New Roman"/>
                <a:sym typeface="Times New Roman"/>
              </a:rPr>
              <a:t>Physical Data Independence</a:t>
            </a:r>
            <a:r>
              <a:rPr lang="en-US">
                <a:latin typeface="Times New Roman"/>
                <a:ea typeface="Times New Roman"/>
                <a:cs typeface="Times New Roman"/>
                <a:sym typeface="Times New Roman"/>
              </a:rPr>
              <a:t>: The capacity to change the internal schema without having to change the conceptual schema.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rgbClr val="17365D"/>
                </a:solidFill>
                <a:latin typeface="Times New Roman"/>
                <a:ea typeface="Times New Roman"/>
                <a:cs typeface="Times New Roman"/>
                <a:sym typeface="Times New Roman"/>
              </a:rPr>
              <a:t>Data Independence</a:t>
            </a:r>
            <a:endParaRPr/>
          </a:p>
        </p:txBody>
      </p:sp>
      <p:sp>
        <p:nvSpPr>
          <p:cNvPr id="163" name="Google Shape;163;p1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chemeClr val="dk1"/>
              </a:buClr>
              <a:buSzPts val="2800"/>
              <a:buChar char="•"/>
            </a:pPr>
            <a:r>
              <a:rPr lang="en-US" sz="2800">
                <a:latin typeface="Times New Roman"/>
                <a:ea typeface="Times New Roman"/>
                <a:cs typeface="Times New Roman"/>
                <a:sym typeface="Times New Roman"/>
              </a:rPr>
              <a:t>The processes of transforming requests and results between the levels are called </a:t>
            </a:r>
            <a:r>
              <a:rPr b="1" lang="en-US" sz="2800">
                <a:solidFill>
                  <a:srgbClr val="17365D"/>
                </a:solidFill>
                <a:latin typeface="Times New Roman"/>
                <a:ea typeface="Times New Roman"/>
                <a:cs typeface="Times New Roman"/>
                <a:sym typeface="Times New Roman"/>
              </a:rPr>
              <a:t>mappings.</a:t>
            </a:r>
            <a:r>
              <a:rPr lang="en-US" sz="2800">
                <a:solidFill>
                  <a:srgbClr val="17365D"/>
                </a:solidFill>
                <a:latin typeface="Times New Roman"/>
                <a:ea typeface="Times New Roman"/>
                <a:cs typeface="Times New Roman"/>
                <a:sym typeface="Times New Roman"/>
              </a:rPr>
              <a:t> </a:t>
            </a:r>
            <a:endParaRPr sz="2800">
              <a:latin typeface="Times New Roman"/>
              <a:ea typeface="Times New Roman"/>
              <a:cs typeface="Times New Roman"/>
              <a:sym typeface="Times New Roman"/>
            </a:endParaRPr>
          </a:p>
          <a:p>
            <a:pPr indent="-342900" lvl="0" marL="342900" rtl="0" algn="just">
              <a:spcBef>
                <a:spcPts val="560"/>
              </a:spcBef>
              <a:spcAft>
                <a:spcPts val="0"/>
              </a:spcAft>
              <a:buClr>
                <a:schemeClr val="dk1"/>
              </a:buClr>
              <a:buSzPts val="2800"/>
              <a:buChar char="•"/>
            </a:pPr>
            <a:r>
              <a:rPr lang="en-US" sz="2800">
                <a:latin typeface="Times New Roman"/>
                <a:ea typeface="Times New Roman"/>
                <a:cs typeface="Times New Roman"/>
                <a:sym typeface="Times New Roman"/>
              </a:rPr>
              <a:t> When a schema at a lower level is changed, only the mappings between this schema and higher level schemas need to be changed in a DBMS that fully supports data independence. The higher schemas themselves are unchanged. Hence, the application programs need not be changed since they refer to the external schemas.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Data Model </a:t>
            </a:r>
            <a:endParaRPr/>
          </a:p>
        </p:txBody>
      </p:sp>
      <p:sp>
        <p:nvSpPr>
          <p:cNvPr id="169" name="Google Shape;169;p14"/>
          <p:cNvSpPr txBox="1"/>
          <p:nvPr>
            <p:ph idx="1" type="body"/>
          </p:nvPr>
        </p:nvSpPr>
        <p:spPr>
          <a:xfrm>
            <a:off x="457200" y="1219200"/>
            <a:ext cx="8229600" cy="4906963"/>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chemeClr val="dk1"/>
              </a:buClr>
              <a:buSzPts val="3200"/>
              <a:buChar char="•"/>
            </a:pPr>
            <a:r>
              <a:rPr lang="en-US"/>
              <a:t>A database model defines the logical design of data. The model also describes the relationships between different parts of the data. </a:t>
            </a:r>
            <a:endParaRPr/>
          </a:p>
          <a:p>
            <a:pPr indent="-342900" lvl="0" marL="342900" rtl="0" algn="just">
              <a:spcBef>
                <a:spcPts val="640"/>
              </a:spcBef>
              <a:spcAft>
                <a:spcPts val="0"/>
              </a:spcAft>
              <a:buClr>
                <a:schemeClr val="dk1"/>
              </a:buClr>
              <a:buSzPts val="3200"/>
              <a:buChar char="•"/>
            </a:pPr>
            <a:r>
              <a:rPr lang="en-US"/>
              <a:t>Various types of data models are:</a:t>
            </a:r>
            <a:endParaRPr/>
          </a:p>
          <a:p>
            <a:pPr indent="-285750" lvl="1" marL="742950" rtl="0" algn="just">
              <a:spcBef>
                <a:spcPts val="560"/>
              </a:spcBef>
              <a:spcAft>
                <a:spcPts val="0"/>
              </a:spcAft>
              <a:buClr>
                <a:schemeClr val="dk1"/>
              </a:buClr>
              <a:buSzPts val="2800"/>
              <a:buChar char="–"/>
            </a:pPr>
            <a:r>
              <a:rPr lang="en-US"/>
              <a:t>Object oriented model</a:t>
            </a:r>
            <a:endParaRPr/>
          </a:p>
          <a:p>
            <a:pPr indent="-285750" lvl="1" marL="742950" rtl="0" algn="just">
              <a:spcBef>
                <a:spcPts val="560"/>
              </a:spcBef>
              <a:spcAft>
                <a:spcPts val="0"/>
              </a:spcAft>
              <a:buClr>
                <a:schemeClr val="dk1"/>
              </a:buClr>
              <a:buSzPts val="2800"/>
              <a:buChar char="–"/>
            </a:pPr>
            <a:r>
              <a:rPr lang="en-US"/>
              <a:t>Hierarchical data model</a:t>
            </a:r>
            <a:endParaRPr/>
          </a:p>
          <a:p>
            <a:pPr indent="-285750" lvl="1" marL="742950" rtl="0" algn="just">
              <a:spcBef>
                <a:spcPts val="560"/>
              </a:spcBef>
              <a:spcAft>
                <a:spcPts val="0"/>
              </a:spcAft>
              <a:buClr>
                <a:schemeClr val="dk1"/>
              </a:buClr>
              <a:buSzPts val="2800"/>
              <a:buChar char="–"/>
            </a:pPr>
            <a:r>
              <a:rPr lang="en-US"/>
              <a:t>Relational data model</a:t>
            </a:r>
            <a:endParaRPr/>
          </a:p>
          <a:p>
            <a:pPr indent="-285750" lvl="1" marL="742950" rtl="0" algn="just">
              <a:spcBef>
                <a:spcPts val="560"/>
              </a:spcBef>
              <a:spcAft>
                <a:spcPts val="0"/>
              </a:spcAft>
              <a:buClr>
                <a:schemeClr val="dk1"/>
              </a:buClr>
              <a:buSzPts val="2800"/>
              <a:buChar char="–"/>
            </a:pPr>
            <a:r>
              <a:rPr lang="en-US"/>
              <a:t>Network model</a:t>
            </a:r>
            <a:endParaRPr/>
          </a:p>
          <a:p>
            <a:pPr indent="-107950" lvl="1" marL="742950" rtl="0" algn="just">
              <a:spcBef>
                <a:spcPts val="560"/>
              </a:spcBef>
              <a:spcAft>
                <a:spcPts val="0"/>
              </a:spcAft>
              <a:buClr>
                <a:schemeClr val="dk1"/>
              </a:buClr>
              <a:buSzPts val="28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Data Models</a:t>
            </a:r>
            <a:endParaRPr b="0" i="0" sz="4400" u="none" cap="none" strike="noStrike">
              <a:solidFill>
                <a:schemeClr val="dk1"/>
              </a:solidFill>
              <a:latin typeface="Calibri"/>
              <a:ea typeface="Calibri"/>
              <a:cs typeface="Calibri"/>
              <a:sym typeface="Calibri"/>
            </a:endParaRPr>
          </a:p>
        </p:txBody>
      </p:sp>
      <p:sp>
        <p:nvSpPr>
          <p:cNvPr id="175" name="Google Shape;175;p15"/>
          <p:cNvSpPr txBox="1"/>
          <p:nvPr>
            <p:ph idx="1" type="body"/>
          </p:nvPr>
        </p:nvSpPr>
        <p:spPr>
          <a:xfrm>
            <a:off x="457200" y="1600200"/>
            <a:ext cx="8229600" cy="4657725"/>
          </a:xfrm>
          <a:prstGeom prst="rect">
            <a:avLst/>
          </a:prstGeom>
          <a:noFill/>
          <a:ln>
            <a:noFill/>
          </a:ln>
        </p:spPr>
        <p:txBody>
          <a:bodyPr anchorCtr="0" anchor="t" bIns="45700" lIns="91425" spcFirstLastPara="1" rIns="91425" wrap="square" tIns="45700">
            <a:normAutofit/>
          </a:bodyPr>
          <a:lstStyle/>
          <a:p>
            <a:pPr indent="-342900" lvl="1" marL="342900" marR="0" rtl="0" algn="just">
              <a:lnSpc>
                <a:spcPct val="100000"/>
              </a:lnSpc>
              <a:spcBef>
                <a:spcPts val="0"/>
              </a:spcBef>
              <a:spcAft>
                <a:spcPts val="0"/>
              </a:spcAft>
              <a:buClr>
                <a:srgbClr val="366092"/>
              </a:buClr>
              <a:buSzPts val="2800"/>
              <a:buFont typeface="Arial"/>
              <a:buChar char="•"/>
            </a:pPr>
            <a:r>
              <a:rPr b="1" i="0" lang="en-US" sz="2800" u="none" cap="none" strike="noStrike">
                <a:solidFill>
                  <a:srgbClr val="366092"/>
                </a:solidFill>
                <a:latin typeface="Calibri"/>
                <a:ea typeface="Calibri"/>
                <a:cs typeface="Calibri"/>
                <a:sym typeface="Calibri"/>
              </a:rPr>
              <a:t>Hierarchical data model: </a:t>
            </a:r>
            <a:r>
              <a:rPr b="0" i="0" lang="en-US" sz="2800" u="none" cap="none" strike="noStrike">
                <a:solidFill>
                  <a:schemeClr val="dk1"/>
                </a:solidFill>
                <a:latin typeface="Calibri"/>
                <a:ea typeface="Calibri"/>
                <a:cs typeface="Calibri"/>
                <a:sym typeface="Calibri"/>
              </a:rPr>
              <a:t>This is called a </a:t>
            </a:r>
            <a:r>
              <a:rPr b="1" i="0" lang="en-US" sz="2800" u="none" cap="none" strike="noStrike">
                <a:solidFill>
                  <a:schemeClr val="dk1"/>
                </a:solidFill>
                <a:latin typeface="Calibri"/>
                <a:ea typeface="Calibri"/>
                <a:cs typeface="Calibri"/>
                <a:sym typeface="Calibri"/>
              </a:rPr>
              <a:t>parent-child</a:t>
            </a:r>
            <a:r>
              <a:rPr b="0" i="0" lang="en-US" sz="2800" u="none" cap="none" strike="noStrike">
                <a:solidFill>
                  <a:schemeClr val="dk1"/>
                </a:solidFill>
                <a:latin typeface="Calibri"/>
                <a:ea typeface="Calibri"/>
                <a:cs typeface="Calibri"/>
                <a:sym typeface="Calibri"/>
              </a:rPr>
              <a:t> relationship. In this model each entity has only one parent but several children. At the top of the hierarchy there is only one entity which is called </a:t>
            </a:r>
            <a:r>
              <a:rPr b="1" i="0" lang="en-US" sz="2800" u="none" cap="none" strike="noStrike">
                <a:solidFill>
                  <a:schemeClr val="dk1"/>
                </a:solidFill>
                <a:latin typeface="Calibri"/>
                <a:ea typeface="Calibri"/>
                <a:cs typeface="Calibri"/>
                <a:sym typeface="Calibri"/>
              </a:rPr>
              <a:t>Root.</a:t>
            </a:r>
            <a:endParaRPr/>
          </a:p>
          <a:p>
            <a:pPr indent="-165100" lvl="1" marL="342900" marR="0" rtl="0" algn="just">
              <a:lnSpc>
                <a:spcPct val="100000"/>
              </a:lnSpc>
              <a:spcBef>
                <a:spcPts val="560"/>
              </a:spcBef>
              <a:spcAft>
                <a:spcPts val="0"/>
              </a:spcAft>
              <a:buClr>
                <a:schemeClr val="dk1"/>
              </a:buClr>
              <a:buSzPts val="2800"/>
              <a:buFont typeface="Arial"/>
              <a:buNone/>
            </a:pPr>
            <a:r>
              <a:t/>
            </a:r>
            <a:endParaRPr b="1" i="0" sz="2800" u="none" cap="none" strike="noStrike">
              <a:solidFill>
                <a:schemeClr val="dk1"/>
              </a:solidFill>
              <a:latin typeface="Calibri"/>
              <a:ea typeface="Calibri"/>
              <a:cs typeface="Calibri"/>
              <a:sym typeface="Calibri"/>
            </a:endParaRPr>
          </a:p>
          <a:p>
            <a:pPr indent="0" lvl="0" marL="0" marR="0" rtl="0" algn="l">
              <a:lnSpc>
                <a:spcPct val="100000"/>
              </a:lnSpc>
              <a:spcBef>
                <a:spcPts val="640"/>
              </a:spcBef>
              <a:spcAft>
                <a:spcPts val="0"/>
              </a:spcAft>
              <a:buClr>
                <a:schemeClr val="dk1"/>
              </a:buClr>
              <a:buSzPts val="3200"/>
              <a:buFont typeface="Arial"/>
              <a:buNone/>
            </a:pPr>
            <a:r>
              <a:rPr b="0" i="0" lang="en-US" sz="3200" u="none" cap="none" strike="noStrike">
                <a:solidFill>
                  <a:schemeClr val="dk1"/>
                </a:solidFill>
                <a:latin typeface="Calibri"/>
                <a:ea typeface="Calibri"/>
                <a:cs typeface="Calibri"/>
                <a:sym typeface="Calibri"/>
              </a:rPr>
              <a:t> </a:t>
            </a:r>
            <a:endParaRPr/>
          </a:p>
        </p:txBody>
      </p:sp>
      <p:pic>
        <p:nvPicPr>
          <p:cNvPr id="176" name="Google Shape;176;p15"/>
          <p:cNvPicPr preferRelativeResize="0"/>
          <p:nvPr/>
        </p:nvPicPr>
        <p:blipFill rotWithShape="1">
          <a:blip r:embed="rId3">
            <a:alphaModFix/>
          </a:blip>
          <a:srcRect b="20148" l="29160" r="9792" t="45335"/>
          <a:stretch/>
        </p:blipFill>
        <p:spPr>
          <a:xfrm>
            <a:off x="914400" y="3733800"/>
            <a:ext cx="7942263" cy="25241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Data Models</a:t>
            </a:r>
            <a:endParaRPr b="0" i="0" sz="4400" u="none" cap="none" strike="noStrike">
              <a:solidFill>
                <a:schemeClr val="dk1"/>
              </a:solidFill>
              <a:latin typeface="Calibri"/>
              <a:ea typeface="Calibri"/>
              <a:cs typeface="Calibri"/>
              <a:sym typeface="Calibri"/>
            </a:endParaRPr>
          </a:p>
        </p:txBody>
      </p:sp>
      <p:sp>
        <p:nvSpPr>
          <p:cNvPr id="182" name="Google Shape;182;p16"/>
          <p:cNvSpPr txBox="1"/>
          <p:nvPr>
            <p:ph idx="1" type="body"/>
          </p:nvPr>
        </p:nvSpPr>
        <p:spPr>
          <a:xfrm>
            <a:off x="457200" y="1295400"/>
            <a:ext cx="8229600" cy="4830763"/>
          </a:xfrm>
          <a:prstGeom prst="rect">
            <a:avLst/>
          </a:prstGeom>
          <a:noFill/>
          <a:ln>
            <a:noFill/>
          </a:ln>
        </p:spPr>
        <p:txBody>
          <a:bodyPr anchorCtr="0" anchor="t" bIns="45700" lIns="91425" spcFirstLastPara="1" rIns="91425" wrap="square" tIns="45700">
            <a:normAutofit/>
          </a:bodyPr>
          <a:lstStyle/>
          <a:p>
            <a:pPr indent="-342900" lvl="0" marL="342900" marR="0" rtl="0" algn="just">
              <a:lnSpc>
                <a:spcPct val="100000"/>
              </a:lnSpc>
              <a:spcBef>
                <a:spcPts val="0"/>
              </a:spcBef>
              <a:spcAft>
                <a:spcPts val="0"/>
              </a:spcAft>
              <a:buClr>
                <a:srgbClr val="366092"/>
              </a:buClr>
              <a:buSzPts val="3200"/>
              <a:buFont typeface="Arial"/>
              <a:buChar char="•"/>
            </a:pPr>
            <a:r>
              <a:rPr b="1" i="0" lang="en-US" sz="3200" u="none" cap="none" strike="noStrike">
                <a:solidFill>
                  <a:srgbClr val="366092"/>
                </a:solidFill>
                <a:latin typeface="Calibri"/>
                <a:ea typeface="Calibri"/>
                <a:cs typeface="Calibri"/>
                <a:sym typeface="Calibri"/>
              </a:rPr>
              <a:t>Network model: </a:t>
            </a:r>
            <a:r>
              <a:rPr b="0" i="0" lang="en-US" sz="3200" u="none" cap="none" strike="noStrike">
                <a:solidFill>
                  <a:schemeClr val="dk1"/>
                </a:solidFill>
                <a:latin typeface="Calibri"/>
                <a:ea typeface="Calibri"/>
                <a:cs typeface="Calibri"/>
                <a:sym typeface="Calibri"/>
              </a:rPr>
              <a:t>In a network DBMS every data item can be related to many others ones. The database structure is like a graph. This is similar to the hierarchical model and also provides a tree-like structure. However, a child is allowed to have more than one parent.</a:t>
            </a:r>
            <a:endParaRPr/>
          </a:p>
          <a:p>
            <a:pPr indent="-139700" lvl="0" marL="342900" marR="0" rtl="0" algn="just">
              <a:lnSpc>
                <a:spcPct val="100000"/>
              </a:lnSpc>
              <a:spcBef>
                <a:spcPts val="640"/>
              </a:spcBef>
              <a:spcAft>
                <a:spcPts val="0"/>
              </a:spcAft>
              <a:buClr>
                <a:schemeClr val="dk1"/>
              </a:buClr>
              <a:buSzPts val="3200"/>
              <a:buFont typeface="Arial"/>
              <a:buNone/>
            </a:pPr>
            <a:r>
              <a:t/>
            </a:r>
            <a:endParaRPr b="0" i="0" sz="3200" u="none" cap="none" strike="noStrike">
              <a:solidFill>
                <a:schemeClr val="dk1"/>
              </a:solidFill>
              <a:latin typeface="Calibri"/>
              <a:ea typeface="Calibri"/>
              <a:cs typeface="Calibri"/>
              <a:sym typeface="Calibri"/>
            </a:endParaRPr>
          </a:p>
          <a:p>
            <a:pPr indent="-139700" lvl="0" marL="342900" marR="0" rtl="0" algn="just">
              <a:lnSpc>
                <a:spcPct val="100000"/>
              </a:lnSpc>
              <a:spcBef>
                <a:spcPts val="640"/>
              </a:spcBef>
              <a:spcAft>
                <a:spcPts val="0"/>
              </a:spcAft>
              <a:buClr>
                <a:schemeClr val="dk1"/>
              </a:buClr>
              <a:buSzPts val="3200"/>
              <a:buFont typeface="Arial"/>
              <a:buNone/>
            </a:pPr>
            <a:r>
              <a:t/>
            </a:r>
            <a:endParaRPr b="0" i="0" sz="3200" u="none" cap="none" strike="noStrike">
              <a:solidFill>
                <a:schemeClr val="dk1"/>
              </a:solidFill>
              <a:latin typeface="Calibri"/>
              <a:ea typeface="Calibri"/>
              <a:cs typeface="Calibri"/>
              <a:sym typeface="Calibri"/>
            </a:endParaRPr>
          </a:p>
        </p:txBody>
      </p:sp>
      <p:pic>
        <p:nvPicPr>
          <p:cNvPr id="183" name="Google Shape;183;p16"/>
          <p:cNvPicPr preferRelativeResize="0"/>
          <p:nvPr/>
        </p:nvPicPr>
        <p:blipFill rotWithShape="1">
          <a:blip r:embed="rId3">
            <a:alphaModFix/>
          </a:blip>
          <a:srcRect b="19774" l="29893" r="9372" t="44403"/>
          <a:stretch/>
        </p:blipFill>
        <p:spPr>
          <a:xfrm>
            <a:off x="855663" y="4216400"/>
            <a:ext cx="7900987" cy="2619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Data Models</a:t>
            </a:r>
            <a:endParaRPr b="0" i="0" sz="4400" u="none" cap="none" strike="noStrike">
              <a:solidFill>
                <a:schemeClr val="dk1"/>
              </a:solidFill>
              <a:latin typeface="Calibri"/>
              <a:ea typeface="Calibri"/>
              <a:cs typeface="Calibri"/>
              <a:sym typeface="Calibri"/>
            </a:endParaRPr>
          </a:p>
        </p:txBody>
      </p:sp>
      <p:sp>
        <p:nvSpPr>
          <p:cNvPr id="189" name="Google Shape;189;p17"/>
          <p:cNvSpPr txBox="1"/>
          <p:nvPr>
            <p:ph idx="1" type="body"/>
          </p:nvPr>
        </p:nvSpPr>
        <p:spPr>
          <a:xfrm>
            <a:off x="457200" y="1219200"/>
            <a:ext cx="8229600" cy="4906963"/>
          </a:xfrm>
          <a:prstGeom prst="rect">
            <a:avLst/>
          </a:prstGeom>
          <a:noFill/>
          <a:ln>
            <a:noFill/>
          </a:ln>
        </p:spPr>
        <p:txBody>
          <a:bodyPr anchorCtr="0" anchor="t" bIns="45700" lIns="91425" spcFirstLastPara="1" rIns="91425" wrap="square" tIns="45700">
            <a:normAutofit/>
          </a:bodyPr>
          <a:lstStyle/>
          <a:p>
            <a:pPr indent="-342900" lvl="1" marL="342900" marR="0" rtl="0" algn="just">
              <a:lnSpc>
                <a:spcPct val="100000"/>
              </a:lnSpc>
              <a:spcBef>
                <a:spcPts val="0"/>
              </a:spcBef>
              <a:spcAft>
                <a:spcPts val="0"/>
              </a:spcAft>
              <a:buClr>
                <a:srgbClr val="366092"/>
              </a:buClr>
              <a:buSzPts val="3000"/>
              <a:buFont typeface="Arial"/>
              <a:buChar char="•"/>
            </a:pPr>
            <a:r>
              <a:rPr b="1" i="0" lang="en-US" sz="3000" u="none" cap="none" strike="noStrike">
                <a:solidFill>
                  <a:srgbClr val="366092"/>
                </a:solidFill>
                <a:latin typeface="Calibri"/>
                <a:ea typeface="Calibri"/>
                <a:cs typeface="Calibri"/>
                <a:sym typeface="Calibri"/>
              </a:rPr>
              <a:t>Relational data model: </a:t>
            </a:r>
            <a:r>
              <a:rPr b="0" i="0" lang="en-US" sz="3000" u="none" cap="none" strike="noStrike">
                <a:solidFill>
                  <a:schemeClr val="dk1"/>
                </a:solidFill>
                <a:latin typeface="Calibri"/>
                <a:ea typeface="Calibri"/>
                <a:cs typeface="Calibri"/>
                <a:sym typeface="Calibri"/>
              </a:rPr>
              <a:t>In relational data model, data exists in two dimensional tables known as relations. A relation (table) consists of unique attributes (columns) and tuples (rows).</a:t>
            </a:r>
            <a:endParaRPr/>
          </a:p>
          <a:p>
            <a:pPr indent="-139700" lvl="1" marL="342900" marR="0" rtl="0" algn="just">
              <a:lnSpc>
                <a:spcPct val="100000"/>
              </a:lnSpc>
              <a:spcBef>
                <a:spcPts val="640"/>
              </a:spcBef>
              <a:spcAft>
                <a:spcPts val="0"/>
              </a:spcAft>
              <a:buClr>
                <a:schemeClr val="dk1"/>
              </a:buClr>
              <a:buSzPts val="3200"/>
              <a:buFont typeface="Arial"/>
              <a:buNone/>
            </a:pPr>
            <a:r>
              <a:t/>
            </a:r>
            <a:endParaRPr b="1" i="0" sz="3200" u="none" cap="none" strike="noStrike">
              <a:solidFill>
                <a:srgbClr val="366092"/>
              </a:solidFill>
              <a:latin typeface="Calibri"/>
              <a:ea typeface="Calibri"/>
              <a:cs typeface="Calibri"/>
              <a:sym typeface="Calibri"/>
            </a:endParaRPr>
          </a:p>
          <a:p>
            <a:pPr indent="-139700" lvl="0" marL="342900" marR="0" rtl="0" algn="l">
              <a:lnSpc>
                <a:spcPct val="100000"/>
              </a:lnSpc>
              <a:spcBef>
                <a:spcPts val="640"/>
              </a:spcBef>
              <a:spcAft>
                <a:spcPts val="0"/>
              </a:spcAft>
              <a:buClr>
                <a:schemeClr val="dk1"/>
              </a:buClr>
              <a:buSzPts val="3200"/>
              <a:buFont typeface="Arial"/>
              <a:buNone/>
            </a:pPr>
            <a:r>
              <a:t/>
            </a:r>
            <a:endParaRPr b="0" i="0" sz="3200" u="none" cap="none" strike="noStrike">
              <a:solidFill>
                <a:schemeClr val="dk1"/>
              </a:solidFill>
              <a:latin typeface="Calibri"/>
              <a:ea typeface="Calibri"/>
              <a:cs typeface="Calibri"/>
              <a:sym typeface="Calibri"/>
            </a:endParaRPr>
          </a:p>
        </p:txBody>
      </p:sp>
      <p:pic>
        <p:nvPicPr>
          <p:cNvPr id="190" name="Google Shape;190;p17"/>
          <p:cNvPicPr preferRelativeResize="0"/>
          <p:nvPr/>
        </p:nvPicPr>
        <p:blipFill rotWithShape="1">
          <a:blip r:embed="rId3">
            <a:alphaModFix/>
          </a:blip>
          <a:srcRect b="16977" l="20874" r="30874" t="36940"/>
          <a:stretch/>
        </p:blipFill>
        <p:spPr>
          <a:xfrm>
            <a:off x="1524000" y="3124200"/>
            <a:ext cx="6400800" cy="3505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Data Models</a:t>
            </a:r>
            <a:endParaRPr b="0" i="0" sz="4400" u="none" cap="none" strike="noStrike">
              <a:solidFill>
                <a:schemeClr val="dk1"/>
              </a:solidFill>
              <a:latin typeface="Calibri"/>
              <a:ea typeface="Calibri"/>
              <a:cs typeface="Calibri"/>
              <a:sym typeface="Calibri"/>
            </a:endParaRPr>
          </a:p>
        </p:txBody>
      </p:sp>
      <p:sp>
        <p:nvSpPr>
          <p:cNvPr id="196" name="Google Shape;196;p18"/>
          <p:cNvSpPr txBox="1"/>
          <p:nvPr>
            <p:ph idx="1" type="body"/>
          </p:nvPr>
        </p:nvSpPr>
        <p:spPr>
          <a:xfrm>
            <a:off x="533400" y="1295400"/>
            <a:ext cx="8229600" cy="5135563"/>
          </a:xfrm>
          <a:prstGeom prst="rect">
            <a:avLst/>
          </a:prstGeom>
          <a:noFill/>
          <a:ln>
            <a:noFill/>
          </a:ln>
        </p:spPr>
        <p:txBody>
          <a:bodyPr anchorCtr="0" anchor="t" bIns="45700" lIns="91425" spcFirstLastPara="1" rIns="91425" wrap="square" tIns="45700">
            <a:normAutofit/>
          </a:bodyPr>
          <a:lstStyle/>
          <a:p>
            <a:pPr indent="-342900" lvl="0" marL="342900" marR="0" rtl="0" algn="just">
              <a:lnSpc>
                <a:spcPct val="100000"/>
              </a:lnSpc>
              <a:spcBef>
                <a:spcPts val="0"/>
              </a:spcBef>
              <a:spcAft>
                <a:spcPts val="0"/>
              </a:spcAft>
              <a:buClr>
                <a:srgbClr val="366092"/>
              </a:buClr>
              <a:buSzPts val="3200"/>
              <a:buFont typeface="Arial"/>
              <a:buChar char="•"/>
            </a:pPr>
            <a:r>
              <a:rPr b="1" i="0" lang="en-US" sz="3200" u="none" cap="none" strike="noStrike">
                <a:solidFill>
                  <a:srgbClr val="366092"/>
                </a:solidFill>
                <a:latin typeface="Calibri"/>
                <a:ea typeface="Calibri"/>
                <a:cs typeface="Calibri"/>
                <a:sym typeface="Calibri"/>
              </a:rPr>
              <a:t>Object oriented model</a:t>
            </a:r>
            <a:r>
              <a:rPr i="0" lang="en-US" sz="3200" u="none" cap="none" strike="noStrike">
                <a:latin typeface="Calibri"/>
                <a:ea typeface="Calibri"/>
                <a:cs typeface="Calibri"/>
                <a:sym typeface="Calibri"/>
              </a:rPr>
              <a:t>:  In this model data is stored in form of </a:t>
            </a:r>
            <a:r>
              <a:rPr lang="en-US"/>
              <a:t>objects.</a:t>
            </a:r>
            <a:endParaRPr i="0">
              <a:latin typeface="Calibri"/>
              <a:ea typeface="Calibri"/>
              <a:cs typeface="Calibri"/>
              <a:sym typeface="Calibri"/>
            </a:endParaRPr>
          </a:p>
        </p:txBody>
      </p:sp>
      <p:pic>
        <p:nvPicPr>
          <p:cNvPr descr="Lightbox" id="197" name="Google Shape;197;p18"/>
          <p:cNvPicPr preferRelativeResize="0"/>
          <p:nvPr/>
        </p:nvPicPr>
        <p:blipFill rotWithShape="1">
          <a:blip r:embed="rId3">
            <a:alphaModFix/>
          </a:blip>
          <a:srcRect b="0" l="0" r="0" t="0"/>
          <a:stretch/>
        </p:blipFill>
        <p:spPr>
          <a:xfrm>
            <a:off x="1766887" y="2743200"/>
            <a:ext cx="5762625" cy="3048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E-R Model</a:t>
            </a:r>
            <a:endParaRPr/>
          </a:p>
        </p:txBody>
      </p:sp>
      <p:sp>
        <p:nvSpPr>
          <p:cNvPr id="203" name="Google Shape;203;p1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marR="0" rtl="0" algn="just">
              <a:lnSpc>
                <a:spcPct val="100000"/>
              </a:lnSpc>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E-R Model was introduced by Peter Chenn in 1976.</a:t>
            </a:r>
            <a:endParaRPr/>
          </a:p>
          <a:p>
            <a:pPr indent="-342900" lvl="0" marL="342900" marR="0" rtl="0" algn="just">
              <a:lnSpc>
                <a:spcPct val="100000"/>
              </a:lnSpc>
              <a:spcBef>
                <a:spcPts val="592"/>
              </a:spcBef>
              <a:spcAft>
                <a:spcPts val="0"/>
              </a:spcAft>
              <a:buClr>
                <a:schemeClr val="dk1"/>
              </a:buClr>
              <a:buSzPct val="100000"/>
              <a:buFont typeface="Arial"/>
              <a:buChar char="•"/>
            </a:pPr>
            <a:r>
              <a:rPr lang="en-US"/>
              <a:t>It defines the conceptual (logical) view of a database.</a:t>
            </a:r>
            <a:endParaRPr/>
          </a:p>
          <a:p>
            <a:pPr indent="-342900" lvl="0" marL="342900" marR="0" rtl="0" algn="just">
              <a:lnSpc>
                <a:spcPct val="100000"/>
              </a:lnSpc>
              <a:spcBef>
                <a:spcPts val="592"/>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It work around real</a:t>
            </a:r>
            <a:r>
              <a:rPr lang="en-US"/>
              <a:t>-</a:t>
            </a:r>
            <a:r>
              <a:rPr b="0" i="0" lang="en-US" sz="3200" u="none" cap="none" strike="noStrike">
                <a:solidFill>
                  <a:schemeClr val="dk1"/>
                </a:solidFill>
                <a:latin typeface="Calibri"/>
                <a:ea typeface="Calibri"/>
                <a:cs typeface="Calibri"/>
                <a:sym typeface="Calibri"/>
              </a:rPr>
              <a:t>world entities</a:t>
            </a:r>
            <a:r>
              <a:rPr lang="en-US"/>
              <a:t> and relationship among them.</a:t>
            </a:r>
            <a:endParaRPr/>
          </a:p>
          <a:p>
            <a:pPr indent="-342900" lvl="0" marL="342900" marR="0" rtl="0" algn="just">
              <a:lnSpc>
                <a:spcPct val="100000"/>
              </a:lnSpc>
              <a:spcBef>
                <a:spcPts val="592"/>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A database schema in E-R Model </a:t>
            </a:r>
            <a:r>
              <a:rPr lang="en-US"/>
              <a:t>can be represented pictorially by E-R diagram</a:t>
            </a:r>
            <a:endParaRPr/>
          </a:p>
          <a:p>
            <a:pPr indent="-342900" lvl="0" marL="342900" marR="0" rtl="0" algn="just">
              <a:lnSpc>
                <a:spcPct val="100000"/>
              </a:lnSpc>
              <a:spcBef>
                <a:spcPts val="592"/>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An E-R diagram maps well into a relational schema.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
          <p:cNvSpPr txBox="1"/>
          <p:nvPr>
            <p:ph type="title"/>
          </p:nvPr>
        </p:nvSpPr>
        <p:spPr>
          <a:xfrm>
            <a:off x="609600" y="914400"/>
            <a:ext cx="8229600" cy="8636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sz="4000">
                <a:solidFill>
                  <a:srgbClr val="538CD5"/>
                </a:solidFill>
                <a:latin typeface="Times New Roman"/>
                <a:ea typeface="Times New Roman"/>
                <a:cs typeface="Times New Roman"/>
                <a:sym typeface="Times New Roman"/>
              </a:rPr>
              <a:t>Data models, Schemas, and Instances</a:t>
            </a:r>
            <a:br>
              <a:rPr lang="en-US" sz="4000">
                <a:solidFill>
                  <a:srgbClr val="538CD5"/>
                </a:solidFill>
                <a:latin typeface="Times New Roman"/>
                <a:ea typeface="Times New Roman"/>
                <a:cs typeface="Times New Roman"/>
                <a:sym typeface="Times New Roman"/>
              </a:rPr>
            </a:br>
            <a:endParaRPr sz="4000">
              <a:solidFill>
                <a:srgbClr val="538CD5"/>
              </a:solidFill>
              <a:latin typeface="Times New Roman"/>
              <a:ea typeface="Times New Roman"/>
              <a:cs typeface="Times New Roman"/>
              <a:sym typeface="Times New Roman"/>
            </a:endParaRPr>
          </a:p>
        </p:txBody>
      </p:sp>
      <p:sp>
        <p:nvSpPr>
          <p:cNvPr id="100" name="Google Shape;100;p2"/>
          <p:cNvSpPr txBox="1"/>
          <p:nvPr>
            <p:ph idx="1" type="body"/>
          </p:nvPr>
        </p:nvSpPr>
        <p:spPr>
          <a:xfrm>
            <a:off x="457200" y="1905000"/>
            <a:ext cx="8229600" cy="4525963"/>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rgbClr val="538CD5"/>
              </a:buClr>
              <a:buSzPts val="2800"/>
              <a:buChar char="•"/>
            </a:pPr>
            <a:r>
              <a:rPr lang="en-US" sz="2800">
                <a:solidFill>
                  <a:srgbClr val="538CD5"/>
                </a:solidFill>
                <a:latin typeface="Times New Roman"/>
                <a:ea typeface="Times New Roman"/>
                <a:cs typeface="Times New Roman"/>
                <a:sym typeface="Times New Roman"/>
              </a:rPr>
              <a:t>Data model:-</a:t>
            </a:r>
            <a:r>
              <a:rPr lang="en-US" sz="2800">
                <a:latin typeface="Times New Roman"/>
                <a:ea typeface="Times New Roman"/>
                <a:cs typeface="Times New Roman"/>
                <a:sym typeface="Times New Roman"/>
              </a:rPr>
              <a:t>A set of concepts to describe the structure of a database, and certain constraints that the database should obey. </a:t>
            </a:r>
            <a:endParaRPr/>
          </a:p>
          <a:p>
            <a:pPr indent="-342900" lvl="0" marL="342900" rtl="0" algn="just">
              <a:spcBef>
                <a:spcPts val="560"/>
              </a:spcBef>
              <a:spcAft>
                <a:spcPts val="0"/>
              </a:spcAft>
              <a:buClr>
                <a:srgbClr val="538CD5"/>
              </a:buClr>
              <a:buSzPts val="2800"/>
              <a:buChar char="•"/>
            </a:pPr>
            <a:r>
              <a:rPr lang="en-US" sz="2800">
                <a:solidFill>
                  <a:srgbClr val="538CD5"/>
                </a:solidFill>
                <a:latin typeface="Times New Roman"/>
                <a:ea typeface="Times New Roman"/>
                <a:cs typeface="Times New Roman"/>
                <a:sym typeface="Times New Roman"/>
              </a:rPr>
              <a:t> Schema:- </a:t>
            </a:r>
            <a:r>
              <a:rPr lang="en-US" sz="2800">
                <a:latin typeface="Times New Roman"/>
                <a:ea typeface="Times New Roman"/>
                <a:cs typeface="Times New Roman"/>
                <a:sym typeface="Times New Roman"/>
              </a:rPr>
              <a:t>The overall description of the database is called the Database Schema. – A schema is defined as an outline or a plan that describes the records and relationships existing at the particular level. </a:t>
            </a:r>
            <a:endParaRPr/>
          </a:p>
          <a:p>
            <a:pPr indent="-342900" lvl="0" marL="342900" rtl="0" algn="just">
              <a:spcBef>
                <a:spcPts val="560"/>
              </a:spcBef>
              <a:spcAft>
                <a:spcPts val="0"/>
              </a:spcAft>
              <a:buClr>
                <a:srgbClr val="538CD5"/>
              </a:buClr>
              <a:buSzPts val="2800"/>
              <a:buChar char="•"/>
            </a:pPr>
            <a:r>
              <a:rPr lang="en-US" sz="2800">
                <a:solidFill>
                  <a:srgbClr val="538CD5"/>
                </a:solidFill>
                <a:latin typeface="Times New Roman"/>
                <a:ea typeface="Times New Roman"/>
                <a:cs typeface="Times New Roman"/>
                <a:sym typeface="Times New Roman"/>
              </a:rPr>
              <a:t>Instance:-</a:t>
            </a:r>
            <a:r>
              <a:rPr lang="en-US" sz="2800">
                <a:latin typeface="Times New Roman"/>
                <a:ea typeface="Times New Roman"/>
                <a:cs typeface="Times New Roman"/>
                <a:sym typeface="Times New Roman"/>
              </a:rPr>
              <a:t> Data in the database at a particular moment in time.</a:t>
            </a:r>
            <a:endParaRPr sz="2800">
              <a:latin typeface="Times New Roman"/>
              <a:ea typeface="Times New Roman"/>
              <a:cs typeface="Times New Roman"/>
              <a:sym typeface="Times New Roman"/>
            </a:endParaRPr>
          </a:p>
          <a:p>
            <a:pPr indent="-165100" lvl="0" marL="342900" rtl="0" algn="just">
              <a:spcBef>
                <a:spcPts val="560"/>
              </a:spcBef>
              <a:spcAft>
                <a:spcPts val="0"/>
              </a:spcAft>
              <a:buClr>
                <a:schemeClr val="dk1"/>
              </a:buClr>
              <a:buSzPts val="2800"/>
              <a:buNone/>
            </a:pPr>
            <a:r>
              <a:t/>
            </a:r>
            <a:endParaRPr sz="28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E-R Model</a:t>
            </a:r>
            <a:endParaRPr/>
          </a:p>
        </p:txBody>
      </p:sp>
      <p:sp>
        <p:nvSpPr>
          <p:cNvPr id="209" name="Google Shape;209;p2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fontScale="92500"/>
          </a:bodyPr>
          <a:lstStyle/>
          <a:p>
            <a:pPr indent="-342900" lvl="0" marL="342900" marR="0" rtl="0" algn="just">
              <a:lnSpc>
                <a:spcPct val="100000"/>
              </a:lnSpc>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An E-R Model maps well to the relational model i.e. the constructs used in the ER Model can be easily transformed into relational tables.</a:t>
            </a:r>
            <a:endParaRPr/>
          </a:p>
          <a:p>
            <a:pPr indent="-342900" lvl="0" marL="342900" marR="0" rtl="0" algn="just">
              <a:lnSpc>
                <a:spcPct val="100000"/>
              </a:lnSpc>
              <a:spcBef>
                <a:spcPts val="592"/>
              </a:spcBef>
              <a:spcAft>
                <a:spcPts val="0"/>
              </a:spcAft>
              <a:buClr>
                <a:schemeClr val="dk1"/>
              </a:buClr>
              <a:buSzPct val="100000"/>
              <a:buFont typeface="Arial"/>
              <a:buChar char="•"/>
            </a:pPr>
            <a:r>
              <a:rPr lang="en-US"/>
              <a:t>An ER Model can be used by the database designer to communicate the database design to the user</a:t>
            </a:r>
            <a:endParaRPr/>
          </a:p>
          <a:p>
            <a:pPr indent="-342900" lvl="0" marL="342900" marR="0" rtl="0" algn="just">
              <a:lnSpc>
                <a:spcPct val="100000"/>
              </a:lnSpc>
              <a:spcBef>
                <a:spcPts val="592"/>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An ER Model can be used as a design plan by the database developer to implement a data model in specific DBMS software.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E-R Model</a:t>
            </a:r>
            <a:endParaRPr/>
          </a:p>
        </p:txBody>
      </p:sp>
      <p:sp>
        <p:nvSpPr>
          <p:cNvPr id="215" name="Google Shape;215;p2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marR="0" rtl="0" algn="l">
              <a:lnSpc>
                <a:spcPct val="100000"/>
              </a:lnSpc>
              <a:spcBef>
                <a:spcPts val="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ER Model is based on:</a:t>
            </a:r>
            <a:endParaRPr/>
          </a:p>
          <a:p>
            <a:pPr indent="0" lvl="0" marL="0" marR="0" rtl="0" algn="l">
              <a:lnSpc>
                <a:spcPct val="100000"/>
              </a:lnSpc>
              <a:spcBef>
                <a:spcPts val="640"/>
              </a:spcBef>
              <a:spcAft>
                <a:spcPts val="0"/>
              </a:spcAft>
              <a:buClr>
                <a:schemeClr val="dk1"/>
              </a:buClr>
              <a:buSzPts val="3200"/>
              <a:buFont typeface="Arial"/>
              <a:buNone/>
            </a:pPr>
            <a:r>
              <a:rPr b="1" i="0" lang="en-US" sz="3200" u="none" cap="none" strike="noStrike">
                <a:solidFill>
                  <a:schemeClr val="dk1"/>
                </a:solidFill>
                <a:latin typeface="Calibri"/>
                <a:ea typeface="Calibri"/>
                <a:cs typeface="Calibri"/>
                <a:sym typeface="Calibri"/>
              </a:rPr>
              <a:t>	Entities</a:t>
            </a:r>
            <a:r>
              <a:rPr b="0" i="0" lang="en-US" sz="3200" u="none" cap="none" strike="noStrike">
                <a:solidFill>
                  <a:schemeClr val="dk1"/>
                </a:solidFill>
                <a:latin typeface="Calibri"/>
                <a:ea typeface="Calibri"/>
                <a:cs typeface="Calibri"/>
                <a:sym typeface="Calibri"/>
              </a:rPr>
              <a:t> and their </a:t>
            </a:r>
            <a:r>
              <a:rPr b="0" i="1" lang="en-US" sz="3200" u="none" cap="none" strike="noStrike">
                <a:solidFill>
                  <a:schemeClr val="dk1"/>
                </a:solidFill>
                <a:latin typeface="Calibri"/>
                <a:ea typeface="Calibri"/>
                <a:cs typeface="Calibri"/>
                <a:sym typeface="Calibri"/>
              </a:rPr>
              <a:t>attributes</a:t>
            </a:r>
            <a:endParaRPr b="0" i="0" sz="3200" u="none" cap="none" strike="noStrike">
              <a:solidFill>
                <a:schemeClr val="dk1"/>
              </a:solidFill>
              <a:latin typeface="Calibri"/>
              <a:ea typeface="Calibri"/>
              <a:cs typeface="Calibri"/>
              <a:sym typeface="Calibri"/>
            </a:endParaRPr>
          </a:p>
          <a:p>
            <a:pPr indent="0" lvl="0" marL="0" marR="0" rtl="0" algn="l">
              <a:lnSpc>
                <a:spcPct val="100000"/>
              </a:lnSpc>
              <a:spcBef>
                <a:spcPts val="640"/>
              </a:spcBef>
              <a:spcAft>
                <a:spcPts val="0"/>
              </a:spcAft>
              <a:buClr>
                <a:schemeClr val="dk1"/>
              </a:buClr>
              <a:buSzPts val="3200"/>
              <a:buFont typeface="Arial"/>
              <a:buNone/>
            </a:pPr>
            <a:r>
              <a:rPr b="1" i="0" lang="en-US" sz="3200" u="none" cap="none" strike="noStrike">
                <a:solidFill>
                  <a:schemeClr val="dk1"/>
                </a:solidFill>
                <a:latin typeface="Calibri"/>
                <a:ea typeface="Calibri"/>
                <a:cs typeface="Calibri"/>
                <a:sym typeface="Calibri"/>
              </a:rPr>
              <a:t>	Relationships</a:t>
            </a:r>
            <a:r>
              <a:rPr b="0" i="0" lang="en-US" sz="3200" u="none" cap="none" strike="noStrike">
                <a:solidFill>
                  <a:schemeClr val="dk1"/>
                </a:solidFill>
                <a:latin typeface="Calibri"/>
                <a:ea typeface="Calibri"/>
                <a:cs typeface="Calibri"/>
                <a:sym typeface="Calibri"/>
              </a:rPr>
              <a:t> among entities</a:t>
            </a:r>
            <a:endParaRPr/>
          </a:p>
          <a:p>
            <a:pPr indent="0" lvl="0" marL="0" marR="0" rtl="0" algn="l">
              <a:lnSpc>
                <a:spcPct val="100000"/>
              </a:lnSpc>
              <a:spcBef>
                <a:spcPts val="640"/>
              </a:spcBef>
              <a:spcAft>
                <a:spcPts val="0"/>
              </a:spcAft>
              <a:buClr>
                <a:schemeClr val="dk1"/>
              </a:buClr>
              <a:buSzPts val="3200"/>
              <a:buFont typeface="Arial"/>
              <a:buNone/>
            </a:pPr>
            <a:r>
              <a:t/>
            </a:r>
            <a:endParaRPr b="0" i="0" sz="3200" u="none" cap="none" strike="noStrike">
              <a:solidFill>
                <a:schemeClr val="dk1"/>
              </a:solidFill>
              <a:latin typeface="Calibri"/>
              <a:ea typeface="Calibri"/>
              <a:cs typeface="Calibri"/>
              <a:sym typeface="Calibri"/>
            </a:endParaRPr>
          </a:p>
          <a:p>
            <a:pPr indent="-139700" lvl="0" marL="342900" marR="0" rtl="0" algn="l">
              <a:lnSpc>
                <a:spcPct val="100000"/>
              </a:lnSpc>
              <a:spcBef>
                <a:spcPts val="640"/>
              </a:spcBef>
              <a:spcAft>
                <a:spcPts val="0"/>
              </a:spcAft>
              <a:buClr>
                <a:schemeClr val="dk1"/>
              </a:buClr>
              <a:buSzPts val="3200"/>
              <a:buFont typeface="Arial"/>
              <a:buNone/>
            </a:pPr>
            <a:r>
              <a:t/>
            </a:r>
            <a:endParaRPr b="0" i="0" sz="3200" u="none" cap="none" strike="noStrike">
              <a:solidFill>
                <a:schemeClr val="dk1"/>
              </a:solidFill>
              <a:latin typeface="Calibri"/>
              <a:ea typeface="Calibri"/>
              <a:cs typeface="Calibri"/>
              <a:sym typeface="Calibri"/>
            </a:endParaRPr>
          </a:p>
        </p:txBody>
      </p:sp>
      <p:pic>
        <p:nvPicPr>
          <p:cNvPr id="216" name="Google Shape;216;p21"/>
          <p:cNvPicPr preferRelativeResize="0"/>
          <p:nvPr/>
        </p:nvPicPr>
        <p:blipFill rotWithShape="1">
          <a:blip r:embed="rId3">
            <a:alphaModFix/>
          </a:blip>
          <a:srcRect b="38992" l="26118" r="24581" t="35261"/>
          <a:stretch/>
        </p:blipFill>
        <p:spPr>
          <a:xfrm>
            <a:off x="1371600" y="3810000"/>
            <a:ext cx="6415088" cy="18827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E-R Model components</a:t>
            </a:r>
            <a:endParaRPr b="0" i="0" sz="4400" u="none" cap="none" strike="noStrike">
              <a:solidFill>
                <a:schemeClr val="dk1"/>
              </a:solidFill>
              <a:latin typeface="Calibri"/>
              <a:ea typeface="Calibri"/>
              <a:cs typeface="Calibri"/>
              <a:sym typeface="Calibri"/>
            </a:endParaRPr>
          </a:p>
        </p:txBody>
      </p:sp>
      <p:sp>
        <p:nvSpPr>
          <p:cNvPr id="222" name="Google Shape;222;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marR="0" rtl="0" algn="just">
              <a:lnSpc>
                <a:spcPct val="100000"/>
              </a:lnSpc>
              <a:spcBef>
                <a:spcPts val="0"/>
              </a:spcBef>
              <a:spcAft>
                <a:spcPts val="0"/>
              </a:spcAft>
              <a:buClr>
                <a:srgbClr val="366092"/>
              </a:buClr>
              <a:buSzPct val="100000"/>
              <a:buFont typeface="Arial"/>
              <a:buChar char="•"/>
            </a:pPr>
            <a:r>
              <a:rPr b="1" i="0" lang="en-US" sz="3200" u="none" cap="none" strike="noStrike">
                <a:solidFill>
                  <a:srgbClr val="366092"/>
                </a:solidFill>
                <a:latin typeface="Calibri"/>
                <a:ea typeface="Calibri"/>
                <a:cs typeface="Calibri"/>
                <a:sym typeface="Calibri"/>
              </a:rPr>
              <a:t>Entity: </a:t>
            </a:r>
            <a:r>
              <a:rPr b="0" i="0" lang="en-US" sz="3200" u="none" cap="none" strike="noStrike">
                <a:solidFill>
                  <a:schemeClr val="dk1"/>
                </a:solidFill>
                <a:latin typeface="Calibri"/>
                <a:ea typeface="Calibri"/>
                <a:cs typeface="Calibri"/>
                <a:sym typeface="Calibri"/>
              </a:rPr>
              <a:t>An entity in ER Model is real world entity (Independent Existence), which has some properties called </a:t>
            </a:r>
            <a:r>
              <a:rPr b="1" i="1" lang="en-US" sz="3200" u="none" cap="none" strike="noStrike">
                <a:solidFill>
                  <a:schemeClr val="dk1"/>
                </a:solidFill>
                <a:latin typeface="Calibri"/>
                <a:ea typeface="Calibri"/>
                <a:cs typeface="Calibri"/>
                <a:sym typeface="Calibri"/>
              </a:rPr>
              <a:t>attributes</a:t>
            </a:r>
            <a:r>
              <a:rPr b="0" i="0" lang="en-US" sz="3200" u="none" cap="none" strike="noStrike">
                <a:solidFill>
                  <a:schemeClr val="dk1"/>
                </a:solidFill>
                <a:latin typeface="Calibri"/>
                <a:ea typeface="Calibri"/>
                <a:cs typeface="Calibri"/>
                <a:sym typeface="Calibri"/>
              </a:rPr>
              <a:t>. Every attribute is defined by its set of values, called </a:t>
            </a:r>
            <a:r>
              <a:rPr b="1" i="1" lang="en-US" sz="3200" u="none" cap="none" strike="noStrike">
                <a:solidFill>
                  <a:schemeClr val="dk1"/>
                </a:solidFill>
                <a:latin typeface="Calibri"/>
                <a:ea typeface="Calibri"/>
                <a:cs typeface="Calibri"/>
                <a:sym typeface="Calibri"/>
              </a:rPr>
              <a:t>domain</a:t>
            </a:r>
            <a:r>
              <a:rPr b="0" i="0" lang="en-US" sz="3200" u="none" cap="none" strike="noStrike">
                <a:solidFill>
                  <a:schemeClr val="dk1"/>
                </a:solidFill>
                <a:latin typeface="Calibri"/>
                <a:ea typeface="Calibri"/>
                <a:cs typeface="Calibri"/>
                <a:sym typeface="Calibri"/>
              </a:rPr>
              <a:t>. </a:t>
            </a:r>
            <a:r>
              <a:rPr b="0" i="0" lang="en-US" sz="3200" u="none" cap="none" strike="noStrike">
                <a:solidFill>
                  <a:srgbClr val="366092"/>
                </a:solidFill>
                <a:latin typeface="Calibri"/>
                <a:ea typeface="Calibri"/>
                <a:cs typeface="Calibri"/>
                <a:sym typeface="Calibri"/>
              </a:rPr>
              <a:t>For example</a:t>
            </a:r>
            <a:r>
              <a:rPr b="0" i="0" lang="en-US" sz="3200" u="none" cap="none" strike="noStrike">
                <a:solidFill>
                  <a:schemeClr val="dk1"/>
                </a:solidFill>
                <a:latin typeface="Calibri"/>
                <a:ea typeface="Calibri"/>
                <a:cs typeface="Calibri"/>
                <a:sym typeface="Calibri"/>
              </a:rPr>
              <a:t>, in a school database, a student is considered as an entity. Student has various attributes like name, age and class etc.</a:t>
            </a:r>
            <a:endParaRPr/>
          </a:p>
          <a:p>
            <a:pPr indent="-342900" lvl="0" marL="342900" marR="0" rtl="0" algn="just">
              <a:lnSpc>
                <a:spcPct val="100000"/>
              </a:lnSpc>
              <a:spcBef>
                <a:spcPts val="592"/>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An </a:t>
            </a:r>
            <a:r>
              <a:rPr b="1" i="0" lang="en-US" sz="3200" u="none" cap="none" strike="noStrike">
                <a:solidFill>
                  <a:srgbClr val="366092"/>
                </a:solidFill>
                <a:latin typeface="Calibri"/>
                <a:ea typeface="Calibri"/>
                <a:cs typeface="Calibri"/>
                <a:sym typeface="Calibri"/>
              </a:rPr>
              <a:t>entity set </a:t>
            </a:r>
            <a:r>
              <a:rPr b="0" i="0" lang="en-US" sz="3200" u="none" cap="none" strike="noStrike">
                <a:solidFill>
                  <a:schemeClr val="dk1"/>
                </a:solidFill>
                <a:latin typeface="Calibri"/>
                <a:ea typeface="Calibri"/>
                <a:cs typeface="Calibri"/>
                <a:sym typeface="Calibri"/>
              </a:rPr>
              <a:t>is a collection of similar types of entities. </a:t>
            </a:r>
            <a:r>
              <a:rPr b="0" i="0" lang="en-US" sz="3200" u="none" cap="none" strike="noStrike">
                <a:solidFill>
                  <a:srgbClr val="366092"/>
                </a:solidFill>
                <a:latin typeface="Calibri"/>
                <a:ea typeface="Calibri"/>
                <a:cs typeface="Calibri"/>
                <a:sym typeface="Calibri"/>
              </a:rPr>
              <a:t>For example</a:t>
            </a:r>
            <a:r>
              <a:rPr b="0" i="0" lang="en-US" sz="3200" u="none" cap="none" strike="noStrike">
                <a:solidFill>
                  <a:schemeClr val="dk1"/>
                </a:solidFill>
                <a:latin typeface="Calibri"/>
                <a:ea typeface="Calibri"/>
                <a:cs typeface="Calibri"/>
                <a:sym typeface="Calibri"/>
              </a:rPr>
              <a:t>, Students set may contain all the student of a school.</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Attributes</a:t>
            </a:r>
            <a:endParaRPr/>
          </a:p>
        </p:txBody>
      </p:sp>
      <p:sp>
        <p:nvSpPr>
          <p:cNvPr id="228" name="Google Shape;228;p23"/>
          <p:cNvSpPr txBox="1"/>
          <p:nvPr>
            <p:ph idx="1" type="body"/>
          </p:nvPr>
        </p:nvSpPr>
        <p:spPr>
          <a:xfrm>
            <a:off x="457200" y="1600200"/>
            <a:ext cx="8229600" cy="4876800"/>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marR="0" rtl="0" algn="just">
              <a:lnSpc>
                <a:spcPct val="100000"/>
              </a:lnSpc>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Attributes describe the properties of the entity of which they are associated.</a:t>
            </a:r>
            <a:endParaRPr/>
          </a:p>
          <a:p>
            <a:pPr indent="-342900" lvl="0" marL="342900" marR="0" rtl="0" algn="just">
              <a:lnSpc>
                <a:spcPct val="100000"/>
              </a:lnSpc>
              <a:spcBef>
                <a:spcPts val="592"/>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A particular instance of an attribute is a value. For example, "Ram" is one value of the attribute Name. </a:t>
            </a:r>
            <a:endParaRPr/>
          </a:p>
          <a:p>
            <a:pPr indent="-342900" lvl="0" marL="342900" marR="0" rtl="0" algn="l">
              <a:lnSpc>
                <a:spcPct val="100000"/>
              </a:lnSpc>
              <a:spcBef>
                <a:spcPts val="592"/>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We can classify attributes as following:</a:t>
            </a:r>
            <a:endParaRPr/>
          </a:p>
          <a:p>
            <a:pPr indent="0" lvl="0" marL="0" marR="0" rtl="0" algn="l">
              <a:lnSpc>
                <a:spcPct val="100000"/>
              </a:lnSpc>
              <a:spcBef>
                <a:spcPts val="592"/>
              </a:spcBef>
              <a:spcAft>
                <a:spcPts val="0"/>
              </a:spcAft>
              <a:buClr>
                <a:schemeClr val="dk1"/>
              </a:buClr>
              <a:buSzPct val="100000"/>
              <a:buFont typeface="Arial"/>
              <a:buNone/>
            </a:pPr>
            <a:r>
              <a:rPr b="0" i="0" lang="en-US" sz="3200" u="none" cap="none" strike="noStrike">
                <a:solidFill>
                  <a:schemeClr val="dk1"/>
                </a:solidFill>
                <a:latin typeface="Calibri"/>
                <a:ea typeface="Calibri"/>
                <a:cs typeface="Calibri"/>
                <a:sym typeface="Calibri"/>
              </a:rPr>
              <a:t>	¨ Simple</a:t>
            </a:r>
            <a:endParaRPr/>
          </a:p>
          <a:p>
            <a:pPr indent="0" lvl="0" marL="0" marR="0" rtl="0" algn="l">
              <a:lnSpc>
                <a:spcPct val="100000"/>
              </a:lnSpc>
              <a:spcBef>
                <a:spcPts val="592"/>
              </a:spcBef>
              <a:spcAft>
                <a:spcPts val="0"/>
              </a:spcAft>
              <a:buClr>
                <a:schemeClr val="dk1"/>
              </a:buClr>
              <a:buSzPct val="100000"/>
              <a:buFont typeface="Arial"/>
              <a:buNone/>
            </a:pPr>
            <a:r>
              <a:rPr b="0" i="0" lang="en-US" sz="3200" u="none" cap="none" strike="noStrike">
                <a:solidFill>
                  <a:schemeClr val="dk1"/>
                </a:solidFill>
                <a:latin typeface="Calibri"/>
                <a:ea typeface="Calibri"/>
                <a:cs typeface="Calibri"/>
                <a:sym typeface="Calibri"/>
              </a:rPr>
              <a:t>	¨ Composite</a:t>
            </a:r>
            <a:endParaRPr/>
          </a:p>
          <a:p>
            <a:pPr indent="0" lvl="0" marL="0" marR="0" rtl="0" algn="l">
              <a:lnSpc>
                <a:spcPct val="100000"/>
              </a:lnSpc>
              <a:spcBef>
                <a:spcPts val="592"/>
              </a:spcBef>
              <a:spcAft>
                <a:spcPts val="0"/>
              </a:spcAft>
              <a:buClr>
                <a:schemeClr val="dk1"/>
              </a:buClr>
              <a:buSzPct val="100000"/>
              <a:buFont typeface="Arial"/>
              <a:buNone/>
            </a:pPr>
            <a:r>
              <a:rPr b="0" i="0" lang="en-US" sz="3200" u="none" cap="none" strike="noStrike">
                <a:solidFill>
                  <a:schemeClr val="dk1"/>
                </a:solidFill>
                <a:latin typeface="Calibri"/>
                <a:ea typeface="Calibri"/>
                <a:cs typeface="Calibri"/>
                <a:sym typeface="Calibri"/>
              </a:rPr>
              <a:t>	¨ Single-valued</a:t>
            </a:r>
            <a:endParaRPr/>
          </a:p>
          <a:p>
            <a:pPr indent="0" lvl="0" marL="0" marR="0" rtl="0" algn="l">
              <a:lnSpc>
                <a:spcPct val="100000"/>
              </a:lnSpc>
              <a:spcBef>
                <a:spcPts val="592"/>
              </a:spcBef>
              <a:spcAft>
                <a:spcPts val="0"/>
              </a:spcAft>
              <a:buClr>
                <a:schemeClr val="dk1"/>
              </a:buClr>
              <a:buSzPct val="100000"/>
              <a:buFont typeface="Arial"/>
              <a:buNone/>
            </a:pPr>
            <a:r>
              <a:rPr b="0" i="0" lang="en-US" sz="3200" u="none" cap="none" strike="noStrike">
                <a:solidFill>
                  <a:schemeClr val="dk1"/>
                </a:solidFill>
                <a:latin typeface="Calibri"/>
                <a:ea typeface="Calibri"/>
                <a:cs typeface="Calibri"/>
                <a:sym typeface="Calibri"/>
              </a:rPr>
              <a:t>	¨ Multi-valued</a:t>
            </a:r>
            <a:endParaRPr/>
          </a:p>
          <a:p>
            <a:pPr indent="0" lvl="0" marL="0" marR="0" rtl="0" algn="l">
              <a:lnSpc>
                <a:spcPct val="100000"/>
              </a:lnSpc>
              <a:spcBef>
                <a:spcPts val="592"/>
              </a:spcBef>
              <a:spcAft>
                <a:spcPts val="0"/>
              </a:spcAft>
              <a:buClr>
                <a:schemeClr val="dk1"/>
              </a:buClr>
              <a:buSzPct val="100000"/>
              <a:buFont typeface="Arial"/>
              <a:buNone/>
            </a:pPr>
            <a:r>
              <a:rPr b="0" i="0" lang="en-US" sz="3200" u="none" cap="none" strike="noStrike">
                <a:solidFill>
                  <a:schemeClr val="dk1"/>
                </a:solidFill>
                <a:latin typeface="Calibri"/>
                <a:ea typeface="Calibri"/>
                <a:cs typeface="Calibri"/>
                <a:sym typeface="Calibri"/>
              </a:rPr>
              <a:t>	¨ Derived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E-R Model: Symbols and notations</a:t>
            </a:r>
            <a:endParaRPr b="0" i="0" sz="4400" u="none" cap="none" strike="noStrike">
              <a:solidFill>
                <a:schemeClr val="dk1"/>
              </a:solidFill>
              <a:latin typeface="Calibri"/>
              <a:ea typeface="Calibri"/>
              <a:cs typeface="Calibri"/>
              <a:sym typeface="Calibri"/>
            </a:endParaRPr>
          </a:p>
        </p:txBody>
      </p:sp>
      <p:pic>
        <p:nvPicPr>
          <p:cNvPr descr="C:\Users\Richa\Desktop\ER Notation Symbol.jpg" id="234" name="Google Shape;234;p24"/>
          <p:cNvPicPr preferRelativeResize="0"/>
          <p:nvPr>
            <p:ph idx="1" type="body"/>
          </p:nvPr>
        </p:nvPicPr>
        <p:blipFill rotWithShape="1">
          <a:blip r:embed="rId3">
            <a:alphaModFix/>
          </a:blip>
          <a:srcRect b="0" l="0" r="0" t="0"/>
          <a:stretch/>
        </p:blipFill>
        <p:spPr>
          <a:xfrm>
            <a:off x="304800" y="1295400"/>
            <a:ext cx="8534400" cy="53340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E-R Model: Symbols and notations</a:t>
            </a:r>
            <a:endParaRPr b="0" i="0" sz="4400" u="none" cap="none" strike="noStrike">
              <a:solidFill>
                <a:schemeClr val="dk1"/>
              </a:solidFill>
              <a:latin typeface="Calibri"/>
              <a:ea typeface="Calibri"/>
              <a:cs typeface="Calibri"/>
              <a:sym typeface="Calibri"/>
            </a:endParaRPr>
          </a:p>
        </p:txBody>
      </p:sp>
      <p:pic>
        <p:nvPicPr>
          <p:cNvPr descr="C:\Users\Richa\Desktop\Symbols-used-in-E-R-diagram.jpg" id="240" name="Google Shape;240;p25"/>
          <p:cNvPicPr preferRelativeResize="0"/>
          <p:nvPr>
            <p:ph idx="1" type="body"/>
          </p:nvPr>
        </p:nvPicPr>
        <p:blipFill rotWithShape="1">
          <a:blip r:embed="rId3">
            <a:alphaModFix/>
          </a:blip>
          <a:srcRect b="0" l="0" r="0" t="0"/>
          <a:stretch/>
        </p:blipFill>
        <p:spPr>
          <a:xfrm>
            <a:off x="304800" y="1371600"/>
            <a:ext cx="8610600" cy="5257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E-R Model</a:t>
            </a:r>
            <a:endParaRPr b="0" i="0" sz="4400" u="none" cap="none" strike="noStrike">
              <a:solidFill>
                <a:schemeClr val="dk1"/>
              </a:solidFill>
              <a:latin typeface="Calibri"/>
              <a:ea typeface="Calibri"/>
              <a:cs typeface="Calibri"/>
              <a:sym typeface="Calibri"/>
            </a:endParaRPr>
          </a:p>
        </p:txBody>
      </p:sp>
      <p:sp>
        <p:nvSpPr>
          <p:cNvPr id="246" name="Google Shape;246;p26"/>
          <p:cNvSpPr txBox="1"/>
          <p:nvPr>
            <p:ph idx="1" type="body"/>
          </p:nvPr>
        </p:nvSpPr>
        <p:spPr>
          <a:xfrm>
            <a:off x="457200" y="1447800"/>
            <a:ext cx="8229600" cy="5105400"/>
          </a:xfrm>
          <a:prstGeom prst="rect">
            <a:avLst/>
          </a:prstGeom>
          <a:noFill/>
          <a:ln>
            <a:noFill/>
          </a:ln>
        </p:spPr>
        <p:txBody>
          <a:bodyPr anchorCtr="0" anchor="t" bIns="45700" lIns="91425" spcFirstLastPara="1" rIns="91425" wrap="square" tIns="45700">
            <a:normAutofit/>
          </a:bodyPr>
          <a:lstStyle/>
          <a:p>
            <a:pPr indent="-342900" lvl="0" marL="342900" marR="0" rtl="0" algn="just">
              <a:lnSpc>
                <a:spcPct val="100000"/>
              </a:lnSpc>
              <a:spcBef>
                <a:spcPts val="0"/>
              </a:spcBef>
              <a:spcAft>
                <a:spcPts val="0"/>
              </a:spcAft>
              <a:buClr>
                <a:srgbClr val="366092"/>
              </a:buClr>
              <a:buSzPts val="3200"/>
              <a:buFont typeface="Arial"/>
              <a:buChar char="•"/>
            </a:pPr>
            <a:r>
              <a:rPr b="1" i="0" lang="en-US" sz="3200" u="none" cap="none" strike="noStrike">
                <a:solidFill>
                  <a:srgbClr val="366092"/>
                </a:solidFill>
                <a:latin typeface="Calibri"/>
                <a:ea typeface="Calibri"/>
                <a:cs typeface="Calibri"/>
                <a:sym typeface="Calibri"/>
              </a:rPr>
              <a:t>Relationship: </a:t>
            </a:r>
            <a:r>
              <a:rPr b="0" i="0" lang="en-US" sz="3200" u="none" cap="none" strike="noStrike">
                <a:solidFill>
                  <a:schemeClr val="dk1"/>
                </a:solidFill>
                <a:latin typeface="Calibri"/>
                <a:ea typeface="Calibri"/>
                <a:cs typeface="Calibri"/>
                <a:sym typeface="Calibri"/>
              </a:rPr>
              <a:t>The association among entities is called relationship. For example, employee entity has relation works_at with department.</a:t>
            </a:r>
            <a:endParaRPr/>
          </a:p>
          <a:p>
            <a:pPr indent="-342900" lvl="0" marL="342900" marR="0" rtl="0" algn="l">
              <a:lnSpc>
                <a:spcPct val="100000"/>
              </a:lnSpc>
              <a:spcBef>
                <a:spcPts val="64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Relationships are mapped with entities in various ways. Mapping cardinalities define the number of association between two entities.</a:t>
            </a:r>
            <a:endParaRPr/>
          </a:p>
          <a:p>
            <a:pPr indent="-342900" lvl="0" marL="342900" marR="0" rtl="0" algn="l">
              <a:lnSpc>
                <a:spcPct val="100000"/>
              </a:lnSpc>
              <a:spcBef>
                <a:spcPts val="640"/>
              </a:spcBef>
              <a:spcAft>
                <a:spcPts val="0"/>
              </a:spcAft>
              <a:buClr>
                <a:schemeClr val="dk1"/>
              </a:buClr>
              <a:buSzPts val="3200"/>
              <a:buFont typeface="Arial"/>
              <a:buChar char="•"/>
            </a:pPr>
            <a:r>
              <a:rPr lang="en-US"/>
              <a:t>Descriptive Attributes</a:t>
            </a:r>
            <a:r>
              <a:rPr b="0" i="0" lang="en-US" sz="3200" u="none" cap="none" strike="noStrike">
                <a:solidFill>
                  <a:schemeClr val="dk1"/>
                </a:solidFill>
                <a:latin typeface="Calibri"/>
                <a:ea typeface="Calibri"/>
                <a:cs typeface="Calibri"/>
                <a:sym typeface="Calibri"/>
              </a:rPr>
              <a:t>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lang="en-US">
                <a:solidFill>
                  <a:srgbClr val="366092"/>
                </a:solidFill>
              </a:rPr>
              <a:t>Degree of Relationship</a:t>
            </a:r>
            <a:endParaRPr b="1" i="0" sz="4400" u="none" cap="none" strike="noStrike">
              <a:solidFill>
                <a:srgbClr val="366092"/>
              </a:solidFill>
              <a:latin typeface="Calibri"/>
              <a:ea typeface="Calibri"/>
              <a:cs typeface="Calibri"/>
              <a:sym typeface="Calibri"/>
            </a:endParaRPr>
          </a:p>
        </p:txBody>
      </p:sp>
      <p:sp>
        <p:nvSpPr>
          <p:cNvPr id="252" name="Google Shape;252;p2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0" lvl="0" marL="0" marR="0" rtl="0" algn="just">
              <a:lnSpc>
                <a:spcPct val="100000"/>
              </a:lnSpc>
              <a:spcBef>
                <a:spcPts val="0"/>
              </a:spcBef>
              <a:spcAft>
                <a:spcPts val="0"/>
              </a:spcAft>
              <a:buClr>
                <a:schemeClr val="dk1"/>
              </a:buClr>
              <a:buSzPts val="3200"/>
              <a:buNone/>
            </a:pPr>
            <a:r>
              <a:rPr b="0" i="0" lang="en-US" sz="3200" u="none" cap="none" strike="noStrike">
                <a:solidFill>
                  <a:schemeClr val="dk1"/>
                </a:solidFill>
                <a:latin typeface="Calibri"/>
                <a:ea typeface="Calibri"/>
                <a:cs typeface="Calibri"/>
                <a:sym typeface="Calibri"/>
              </a:rPr>
              <a:t>.The number of different entity sets participating in a relationship set is called as degree of a relationship set.</a:t>
            </a:r>
            <a:endParaRPr/>
          </a:p>
          <a:p>
            <a:pPr indent="-285750" lvl="1" marL="742950" rtl="0" algn="just">
              <a:spcBef>
                <a:spcPts val="560"/>
              </a:spcBef>
              <a:spcAft>
                <a:spcPts val="0"/>
              </a:spcAft>
              <a:buClr>
                <a:schemeClr val="dk1"/>
              </a:buClr>
              <a:buSzPts val="2800"/>
              <a:buFont typeface="Noto Sans Symbols"/>
              <a:buChar char="❑"/>
            </a:pPr>
            <a:r>
              <a:rPr b="0" i="0" lang="en-US" u="none" cap="none" strike="noStrike">
                <a:solidFill>
                  <a:schemeClr val="dk1"/>
                </a:solidFill>
                <a:latin typeface="Calibri"/>
                <a:ea typeface="Calibri"/>
                <a:cs typeface="Calibri"/>
                <a:sym typeface="Calibri"/>
              </a:rPr>
              <a:t>Unary(Degree=1)</a:t>
            </a:r>
            <a:endParaRPr/>
          </a:p>
          <a:p>
            <a:pPr indent="-285750" lvl="1" marL="742950" rtl="0" algn="just">
              <a:spcBef>
                <a:spcPts val="560"/>
              </a:spcBef>
              <a:spcAft>
                <a:spcPts val="0"/>
              </a:spcAft>
              <a:buClr>
                <a:schemeClr val="dk1"/>
              </a:buClr>
              <a:buSzPts val="2800"/>
              <a:buFont typeface="Noto Sans Symbols"/>
              <a:buChar char="❑"/>
            </a:pPr>
            <a:r>
              <a:rPr lang="en-US"/>
              <a:t>Binary(Degree=2)</a:t>
            </a:r>
            <a:endParaRPr/>
          </a:p>
          <a:p>
            <a:pPr indent="-285750" lvl="1" marL="742950" rtl="0" algn="just">
              <a:spcBef>
                <a:spcPts val="560"/>
              </a:spcBef>
              <a:spcAft>
                <a:spcPts val="0"/>
              </a:spcAft>
              <a:buClr>
                <a:schemeClr val="dk1"/>
              </a:buClr>
              <a:buSzPts val="2800"/>
              <a:buFont typeface="Noto Sans Symbols"/>
              <a:buChar char="❑"/>
            </a:pPr>
            <a:r>
              <a:rPr b="0" i="0" lang="en-US" u="none" cap="none" strike="noStrike">
                <a:solidFill>
                  <a:schemeClr val="dk1"/>
                </a:solidFill>
                <a:latin typeface="Calibri"/>
                <a:ea typeface="Calibri"/>
                <a:cs typeface="Calibri"/>
                <a:sym typeface="Calibri"/>
              </a:rPr>
              <a:t>Ternary (Degree=3)</a:t>
            </a:r>
            <a:endParaRPr/>
          </a:p>
          <a:p>
            <a:pPr indent="-285750" lvl="1" marL="742950" rtl="0" algn="just">
              <a:spcBef>
                <a:spcPts val="560"/>
              </a:spcBef>
              <a:spcAft>
                <a:spcPts val="0"/>
              </a:spcAft>
              <a:buClr>
                <a:schemeClr val="dk1"/>
              </a:buClr>
              <a:buSzPts val="2800"/>
              <a:buFont typeface="Noto Sans Symbols"/>
              <a:buChar char="❑"/>
            </a:pPr>
            <a:r>
              <a:rPr lang="en-US"/>
              <a:t>N-ary </a:t>
            </a:r>
            <a:r>
              <a:rPr b="0" i="0" lang="en-US" u="none" cap="none" strike="noStrike">
                <a:solidFill>
                  <a:schemeClr val="dk1"/>
                </a:solidFill>
                <a:latin typeface="Calibri"/>
                <a:ea typeface="Calibri"/>
                <a:cs typeface="Calibri"/>
                <a:sym typeface="Calibri"/>
              </a:rPr>
              <a:t>(Degree=n)</a:t>
            </a:r>
            <a:endParaRPr/>
          </a:p>
          <a:p>
            <a:pPr indent="-107950" lvl="1" marL="742950" rtl="0" algn="just">
              <a:spcBef>
                <a:spcPts val="560"/>
              </a:spcBef>
              <a:spcAft>
                <a:spcPts val="0"/>
              </a:spcAft>
              <a:buClr>
                <a:schemeClr val="dk1"/>
              </a:buClr>
              <a:buSzPts val="2800"/>
              <a:buFont typeface="Noto Sans Symbols"/>
              <a:buNone/>
            </a:pPr>
            <a:r>
              <a:t/>
            </a:r>
            <a:endParaRPr/>
          </a:p>
          <a:p>
            <a:pPr indent="-107950" lvl="1" marL="742950" rtl="0" algn="just">
              <a:spcBef>
                <a:spcPts val="560"/>
              </a:spcBef>
              <a:spcAft>
                <a:spcPts val="0"/>
              </a:spcAft>
              <a:buClr>
                <a:schemeClr val="dk1"/>
              </a:buClr>
              <a:buSzPts val="2800"/>
              <a:buFont typeface="Noto Sans Symbols"/>
              <a:buNone/>
            </a:pPr>
            <a:r>
              <a:t/>
            </a:r>
            <a:endParaRPr b="0" i="0" u="none" cap="none" strike="noStrike">
              <a:solidFill>
                <a:schemeClr val="dk1"/>
              </a:solidFill>
              <a:latin typeface="Calibri"/>
              <a:ea typeface="Calibri"/>
              <a:cs typeface="Calibri"/>
              <a:sym typeface="Calibri"/>
            </a:endParaRPr>
          </a:p>
          <a:p>
            <a:pPr indent="-107950" lvl="1" marL="742950" rtl="0" algn="just">
              <a:spcBef>
                <a:spcPts val="560"/>
              </a:spcBef>
              <a:spcAft>
                <a:spcPts val="0"/>
              </a:spcAft>
              <a:buClr>
                <a:schemeClr val="dk1"/>
              </a:buClr>
              <a:buSzPts val="2800"/>
              <a:buFont typeface="Noto Sans Symbols"/>
              <a:buNone/>
            </a:pPr>
            <a:r>
              <a:t/>
            </a:r>
            <a:endParaRPr b="0" i="0" u="none" cap="none" strike="noStrike">
              <a:solidFill>
                <a:schemeClr val="dk1"/>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Constraints</a:t>
            </a:r>
            <a:endParaRPr/>
          </a:p>
        </p:txBody>
      </p:sp>
      <p:sp>
        <p:nvSpPr>
          <p:cNvPr id="258" name="Google Shape;258;p2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marR="0" rtl="0" algn="l">
              <a:lnSpc>
                <a:spcPct val="100000"/>
              </a:lnSpc>
              <a:spcBef>
                <a:spcPts val="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Various types of constraints are:</a:t>
            </a:r>
            <a:endParaRPr/>
          </a:p>
          <a:p>
            <a:pPr indent="-514350" lvl="0" marL="514350" marR="0" rtl="0" algn="l">
              <a:lnSpc>
                <a:spcPct val="100000"/>
              </a:lnSpc>
              <a:spcBef>
                <a:spcPts val="640"/>
              </a:spcBef>
              <a:spcAft>
                <a:spcPts val="0"/>
              </a:spcAft>
              <a:buClr>
                <a:schemeClr val="dk1"/>
              </a:buClr>
              <a:buSzPts val="3200"/>
              <a:buFont typeface="Arial"/>
              <a:buAutoNum type="arabicPeriod"/>
            </a:pPr>
            <a:r>
              <a:rPr b="0" i="0" lang="en-US" sz="3200" u="none" cap="none" strike="noStrike">
                <a:solidFill>
                  <a:schemeClr val="dk1"/>
                </a:solidFill>
                <a:latin typeface="Calibri"/>
                <a:ea typeface="Calibri"/>
                <a:cs typeface="Calibri"/>
                <a:sym typeface="Calibri"/>
              </a:rPr>
              <a:t>Mapping cardinalities</a:t>
            </a:r>
            <a:endParaRPr/>
          </a:p>
          <a:p>
            <a:pPr indent="-514350" lvl="0" marL="514350" marR="0" rtl="0" algn="l">
              <a:lnSpc>
                <a:spcPct val="100000"/>
              </a:lnSpc>
              <a:spcBef>
                <a:spcPts val="640"/>
              </a:spcBef>
              <a:spcAft>
                <a:spcPts val="0"/>
              </a:spcAft>
              <a:buClr>
                <a:schemeClr val="dk1"/>
              </a:buClr>
              <a:buSzPts val="3200"/>
              <a:buFont typeface="Arial"/>
              <a:buAutoNum type="arabicPeriod"/>
            </a:pPr>
            <a:r>
              <a:rPr b="0" i="0" lang="en-US" sz="3200" u="none" cap="none" strike="noStrike">
                <a:solidFill>
                  <a:schemeClr val="dk1"/>
                </a:solidFill>
                <a:latin typeface="Calibri"/>
                <a:ea typeface="Calibri"/>
                <a:cs typeface="Calibri"/>
                <a:sym typeface="Calibri"/>
              </a:rPr>
              <a:t>Participation constraints</a:t>
            </a:r>
            <a:endParaRPr/>
          </a:p>
          <a:p>
            <a:pPr indent="-514350" lvl="0" marL="514350" marR="0" rtl="0" algn="l">
              <a:lnSpc>
                <a:spcPct val="100000"/>
              </a:lnSpc>
              <a:spcBef>
                <a:spcPts val="640"/>
              </a:spcBef>
              <a:spcAft>
                <a:spcPts val="0"/>
              </a:spcAft>
              <a:buClr>
                <a:schemeClr val="dk1"/>
              </a:buClr>
              <a:buSzPts val="3200"/>
              <a:buFont typeface="Arial"/>
              <a:buAutoNum type="arabicPeriod"/>
            </a:pPr>
            <a:r>
              <a:rPr b="0" i="0" lang="en-US" sz="3200" u="none" cap="none" strike="noStrike">
                <a:solidFill>
                  <a:schemeClr val="dk1"/>
                </a:solidFill>
                <a:latin typeface="Calibri"/>
                <a:ea typeface="Calibri"/>
                <a:cs typeface="Calibri"/>
                <a:sym typeface="Calibri"/>
              </a:rPr>
              <a:t>Keys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Mapping Cardinalities</a:t>
            </a:r>
            <a:endParaRPr/>
          </a:p>
        </p:txBody>
      </p:sp>
      <p:sp>
        <p:nvSpPr>
          <p:cNvPr id="264" name="Google Shape;264;p2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marR="0" rtl="0" algn="just">
              <a:lnSpc>
                <a:spcPct val="100000"/>
              </a:lnSpc>
              <a:spcBef>
                <a:spcPts val="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Mapping cardinality defines the number of entity of any entity set participate in a relationship set. Mapping cardinalities:</a:t>
            </a:r>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one to one</a:t>
            </a:r>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one to many</a:t>
            </a:r>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many to one</a:t>
            </a:r>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many to many</a:t>
            </a:r>
            <a:endParaRPr/>
          </a:p>
          <a:p>
            <a:pPr indent="-139700" lvl="0" marL="342900" marR="0" rtl="0" algn="l">
              <a:lnSpc>
                <a:spcPct val="100000"/>
              </a:lnSpc>
              <a:spcBef>
                <a:spcPts val="640"/>
              </a:spcBef>
              <a:spcAft>
                <a:spcPts val="0"/>
              </a:spcAft>
              <a:buClr>
                <a:schemeClr val="dk1"/>
              </a:buClr>
              <a:buSzPts val="3200"/>
              <a:buFont typeface="Arial"/>
              <a:buNone/>
            </a:pPr>
            <a:r>
              <a:t/>
            </a:r>
            <a:endParaRPr b="0" i="0" sz="3200" u="none" cap="none" strike="noStrike">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3"/>
          <p:cNvPicPr preferRelativeResize="0"/>
          <p:nvPr>
            <p:ph idx="1" type="body"/>
          </p:nvPr>
        </p:nvPicPr>
        <p:blipFill rotWithShape="1">
          <a:blip r:embed="rId3">
            <a:alphaModFix/>
          </a:blip>
          <a:srcRect b="0" l="0" r="0" t="0"/>
          <a:stretch/>
        </p:blipFill>
        <p:spPr>
          <a:xfrm>
            <a:off x="685800" y="762000"/>
            <a:ext cx="8001000" cy="54864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0"/>
          <p:cNvSpPr txBox="1"/>
          <p:nvPr>
            <p:ph idx="1" type="body"/>
          </p:nvPr>
        </p:nvSpPr>
        <p:spPr>
          <a:xfrm>
            <a:off x="457200" y="533400"/>
            <a:ext cx="8229600" cy="5592763"/>
          </a:xfrm>
          <a:prstGeom prst="rect">
            <a:avLst/>
          </a:prstGeom>
          <a:noFill/>
          <a:ln>
            <a:noFill/>
          </a:ln>
        </p:spPr>
        <p:txBody>
          <a:bodyPr anchorCtr="0" anchor="t" bIns="45700" lIns="91425" spcFirstLastPara="1" rIns="91425" wrap="square" tIns="45700">
            <a:normAutofit/>
          </a:bodyPr>
          <a:lstStyle/>
          <a:p>
            <a:pPr indent="-342900" lvl="0" marL="342900" marR="0" rtl="0" algn="just">
              <a:lnSpc>
                <a:spcPct val="100000"/>
              </a:lnSpc>
              <a:spcBef>
                <a:spcPts val="0"/>
              </a:spcBef>
              <a:spcAft>
                <a:spcPts val="0"/>
              </a:spcAft>
              <a:buClr>
                <a:schemeClr val="dk1"/>
              </a:buClr>
              <a:buSzPts val="2700"/>
              <a:buFont typeface="Arial"/>
              <a:buChar char="•"/>
            </a:pPr>
            <a:r>
              <a:rPr b="1" i="0" lang="en-US" sz="2700" u="none" cap="none" strike="noStrike">
                <a:solidFill>
                  <a:schemeClr val="dk1"/>
                </a:solidFill>
                <a:latin typeface="Calibri"/>
                <a:ea typeface="Calibri"/>
                <a:cs typeface="Calibri"/>
                <a:sym typeface="Calibri"/>
              </a:rPr>
              <a:t>One-to-one:</a:t>
            </a:r>
            <a:r>
              <a:rPr b="0" i="0" lang="en-US" sz="2700" u="none" cap="none" strike="noStrike">
                <a:solidFill>
                  <a:schemeClr val="dk1"/>
                </a:solidFill>
                <a:latin typeface="Calibri"/>
                <a:ea typeface="Calibri"/>
                <a:cs typeface="Calibri"/>
                <a:sym typeface="Calibri"/>
              </a:rPr>
              <a:t> one entity from entity set A can be associated with at most one entity of entity set B and vice versa.</a:t>
            </a:r>
            <a:endParaRPr/>
          </a:p>
          <a:p>
            <a:pPr indent="-171450" lvl="0" marL="342900" marR="0" rtl="0" algn="just">
              <a:lnSpc>
                <a:spcPct val="100000"/>
              </a:lnSpc>
              <a:spcBef>
                <a:spcPts val="540"/>
              </a:spcBef>
              <a:spcAft>
                <a:spcPts val="0"/>
              </a:spcAft>
              <a:buClr>
                <a:schemeClr val="dk1"/>
              </a:buClr>
              <a:buSzPts val="2700"/>
              <a:buFont typeface="Arial"/>
              <a:buNone/>
            </a:pPr>
            <a:r>
              <a:t/>
            </a:r>
            <a:endParaRPr b="0" i="0" sz="2700" u="none" cap="none" strike="noStrike">
              <a:solidFill>
                <a:schemeClr val="dk1"/>
              </a:solidFill>
              <a:latin typeface="Calibri"/>
              <a:ea typeface="Calibri"/>
              <a:cs typeface="Calibri"/>
              <a:sym typeface="Calibri"/>
            </a:endParaRPr>
          </a:p>
          <a:p>
            <a:pPr indent="-171450" lvl="0" marL="342900" marR="0" rtl="0" algn="just">
              <a:lnSpc>
                <a:spcPct val="100000"/>
              </a:lnSpc>
              <a:spcBef>
                <a:spcPts val="540"/>
              </a:spcBef>
              <a:spcAft>
                <a:spcPts val="0"/>
              </a:spcAft>
              <a:buClr>
                <a:schemeClr val="dk1"/>
              </a:buClr>
              <a:buSzPts val="2700"/>
              <a:buFont typeface="Arial"/>
              <a:buNone/>
            </a:pPr>
            <a:r>
              <a:t/>
            </a:r>
            <a:endParaRPr b="0" i="0" sz="2700" u="none" cap="none" strike="noStrike">
              <a:solidFill>
                <a:schemeClr val="dk1"/>
              </a:solidFill>
              <a:latin typeface="Calibri"/>
              <a:ea typeface="Calibri"/>
              <a:cs typeface="Calibri"/>
              <a:sym typeface="Calibri"/>
            </a:endParaRPr>
          </a:p>
          <a:p>
            <a:pPr indent="0" lvl="0" marL="0" marR="0" rtl="0" algn="just">
              <a:lnSpc>
                <a:spcPct val="100000"/>
              </a:lnSpc>
              <a:spcBef>
                <a:spcPts val="540"/>
              </a:spcBef>
              <a:spcAft>
                <a:spcPts val="0"/>
              </a:spcAft>
              <a:buClr>
                <a:schemeClr val="dk1"/>
              </a:buClr>
              <a:buSzPts val="2700"/>
              <a:buFont typeface="Arial"/>
              <a:buNone/>
            </a:pPr>
            <a:r>
              <a:t/>
            </a:r>
            <a:endParaRPr b="0" i="0" sz="2700" u="none" cap="none" strike="noStrike">
              <a:solidFill>
                <a:schemeClr val="dk1"/>
              </a:solidFill>
              <a:latin typeface="Calibri"/>
              <a:ea typeface="Calibri"/>
              <a:cs typeface="Calibri"/>
              <a:sym typeface="Calibri"/>
            </a:endParaRPr>
          </a:p>
          <a:p>
            <a:pPr indent="-342900" lvl="0" marL="342900" marR="0" rtl="0" algn="just">
              <a:lnSpc>
                <a:spcPct val="100000"/>
              </a:lnSpc>
              <a:spcBef>
                <a:spcPts val="540"/>
              </a:spcBef>
              <a:spcAft>
                <a:spcPts val="0"/>
              </a:spcAft>
              <a:buClr>
                <a:schemeClr val="dk1"/>
              </a:buClr>
              <a:buSzPts val="2700"/>
              <a:buFont typeface="Arial"/>
              <a:buChar char="•"/>
            </a:pPr>
            <a:r>
              <a:rPr b="1" i="0" lang="en-US" sz="2700" u="none" cap="none" strike="noStrike">
                <a:solidFill>
                  <a:schemeClr val="dk1"/>
                </a:solidFill>
                <a:latin typeface="Calibri"/>
                <a:ea typeface="Calibri"/>
                <a:cs typeface="Calibri"/>
                <a:sym typeface="Calibri"/>
              </a:rPr>
              <a:t>One-to-many:</a:t>
            </a:r>
            <a:r>
              <a:rPr b="0" i="0" lang="en-US" sz="2700" u="none" cap="none" strike="noStrike">
                <a:solidFill>
                  <a:schemeClr val="dk1"/>
                </a:solidFill>
                <a:latin typeface="Calibri"/>
                <a:ea typeface="Calibri"/>
                <a:cs typeface="Calibri"/>
                <a:sym typeface="Calibri"/>
              </a:rPr>
              <a:t> One entity from entity set A can be associated more than one entities of entity set B but from entity set B one entity can be associated with at most one entity.</a:t>
            </a:r>
            <a:endParaRPr/>
          </a:p>
          <a:p>
            <a:pPr indent="-171450" lvl="0" marL="342900" marR="0" rtl="0" algn="l">
              <a:lnSpc>
                <a:spcPct val="100000"/>
              </a:lnSpc>
              <a:spcBef>
                <a:spcPts val="540"/>
              </a:spcBef>
              <a:spcAft>
                <a:spcPts val="0"/>
              </a:spcAft>
              <a:buClr>
                <a:schemeClr val="dk1"/>
              </a:buClr>
              <a:buSzPts val="2700"/>
              <a:buFont typeface="Arial"/>
              <a:buNone/>
            </a:pPr>
            <a:r>
              <a:t/>
            </a:r>
            <a:endParaRPr b="0" i="0" sz="2700" u="none" cap="none" strike="noStrike">
              <a:solidFill>
                <a:schemeClr val="dk1"/>
              </a:solidFill>
              <a:latin typeface="Calibri"/>
              <a:ea typeface="Calibri"/>
              <a:cs typeface="Calibri"/>
              <a:sym typeface="Calibri"/>
            </a:endParaRPr>
          </a:p>
          <a:p>
            <a:pPr indent="-165100" lvl="0" marL="342900" marR="0" rtl="0" algn="l">
              <a:lnSpc>
                <a:spcPct val="100000"/>
              </a:lnSpc>
              <a:spcBef>
                <a:spcPts val="56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pic>
        <p:nvPicPr>
          <p:cNvPr id="270" name="Google Shape;270;p30"/>
          <p:cNvPicPr preferRelativeResize="0"/>
          <p:nvPr/>
        </p:nvPicPr>
        <p:blipFill rotWithShape="1">
          <a:blip r:embed="rId3">
            <a:alphaModFix/>
          </a:blip>
          <a:srcRect b="37313" l="36293" r="31852" t="22388"/>
          <a:stretch/>
        </p:blipFill>
        <p:spPr>
          <a:xfrm>
            <a:off x="2789238" y="1371600"/>
            <a:ext cx="4143375" cy="1981200"/>
          </a:xfrm>
          <a:prstGeom prst="rect">
            <a:avLst/>
          </a:prstGeom>
          <a:noFill/>
          <a:ln>
            <a:noFill/>
          </a:ln>
        </p:spPr>
      </p:pic>
      <p:pic>
        <p:nvPicPr>
          <p:cNvPr id="271" name="Google Shape;271;p30"/>
          <p:cNvPicPr preferRelativeResize="0"/>
          <p:nvPr/>
        </p:nvPicPr>
        <p:blipFill rotWithShape="1">
          <a:blip r:embed="rId4">
            <a:alphaModFix/>
          </a:blip>
          <a:srcRect b="24673" l="36530" r="31618" t="36892"/>
          <a:stretch/>
        </p:blipFill>
        <p:spPr>
          <a:xfrm>
            <a:off x="2971800" y="5056188"/>
            <a:ext cx="4144963" cy="1776412"/>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1"/>
          <p:cNvSpPr txBox="1"/>
          <p:nvPr>
            <p:ph idx="1" type="body"/>
          </p:nvPr>
        </p:nvSpPr>
        <p:spPr>
          <a:xfrm>
            <a:off x="457200" y="685800"/>
            <a:ext cx="8229600" cy="5867400"/>
          </a:xfrm>
          <a:prstGeom prst="rect">
            <a:avLst/>
          </a:prstGeom>
          <a:noFill/>
          <a:ln>
            <a:noFill/>
          </a:ln>
        </p:spPr>
        <p:txBody>
          <a:bodyPr anchorCtr="0" anchor="t" bIns="45700" lIns="91425" spcFirstLastPara="1" rIns="91425" wrap="square" tIns="45700">
            <a:normAutofit/>
          </a:bodyPr>
          <a:lstStyle/>
          <a:p>
            <a:pPr indent="-342900" lvl="0" marL="342900" marR="0" rtl="0" algn="just">
              <a:lnSpc>
                <a:spcPct val="100000"/>
              </a:lnSpc>
              <a:spcBef>
                <a:spcPts val="0"/>
              </a:spcBef>
              <a:spcAft>
                <a:spcPts val="0"/>
              </a:spcAft>
              <a:buClr>
                <a:schemeClr val="dk1"/>
              </a:buClr>
              <a:buSzPts val="2600"/>
              <a:buFont typeface="Arial"/>
              <a:buChar char="•"/>
            </a:pPr>
            <a:r>
              <a:rPr b="1" i="0" lang="en-US" sz="2600" u="none" cap="none" strike="noStrike">
                <a:solidFill>
                  <a:schemeClr val="dk1"/>
                </a:solidFill>
                <a:latin typeface="Calibri"/>
                <a:ea typeface="Calibri"/>
                <a:cs typeface="Calibri"/>
                <a:sym typeface="Calibri"/>
              </a:rPr>
              <a:t>Many-to-one:</a:t>
            </a:r>
            <a:r>
              <a:rPr b="0" i="0" lang="en-US" sz="2600" u="none" cap="none" strike="noStrike">
                <a:solidFill>
                  <a:schemeClr val="dk1"/>
                </a:solidFill>
                <a:latin typeface="Calibri"/>
                <a:ea typeface="Calibri"/>
                <a:cs typeface="Calibri"/>
                <a:sym typeface="Calibri"/>
              </a:rPr>
              <a:t> More than one entities from entity set A can be associated with at most one entity of entity set B but one entity from entity set B can be associated with more than one entity from entity set A.</a:t>
            </a:r>
            <a:endParaRPr/>
          </a:p>
          <a:p>
            <a:pPr indent="-177800" lvl="0" marL="342900" marR="0" rtl="0" algn="just">
              <a:lnSpc>
                <a:spcPct val="100000"/>
              </a:lnSpc>
              <a:spcBef>
                <a:spcPts val="520"/>
              </a:spcBef>
              <a:spcAft>
                <a:spcPts val="0"/>
              </a:spcAft>
              <a:buClr>
                <a:schemeClr val="dk1"/>
              </a:buClr>
              <a:buSzPts val="2600"/>
              <a:buFont typeface="Arial"/>
              <a:buNone/>
            </a:pPr>
            <a:r>
              <a:t/>
            </a:r>
            <a:endParaRPr b="0" i="0" sz="2600" u="none" cap="none" strike="noStrike">
              <a:solidFill>
                <a:schemeClr val="dk1"/>
              </a:solidFill>
              <a:latin typeface="Calibri"/>
              <a:ea typeface="Calibri"/>
              <a:cs typeface="Calibri"/>
              <a:sym typeface="Calibri"/>
            </a:endParaRPr>
          </a:p>
          <a:p>
            <a:pPr indent="-177800" lvl="0" marL="342900" marR="0" rtl="0" algn="just">
              <a:lnSpc>
                <a:spcPct val="100000"/>
              </a:lnSpc>
              <a:spcBef>
                <a:spcPts val="520"/>
              </a:spcBef>
              <a:spcAft>
                <a:spcPts val="0"/>
              </a:spcAft>
              <a:buClr>
                <a:schemeClr val="dk1"/>
              </a:buClr>
              <a:buSzPts val="2600"/>
              <a:buFont typeface="Arial"/>
              <a:buNone/>
            </a:pPr>
            <a:r>
              <a:t/>
            </a:r>
            <a:endParaRPr b="0" i="0" sz="2600" u="none" cap="none" strike="noStrike">
              <a:solidFill>
                <a:schemeClr val="dk1"/>
              </a:solidFill>
              <a:latin typeface="Calibri"/>
              <a:ea typeface="Calibri"/>
              <a:cs typeface="Calibri"/>
              <a:sym typeface="Calibri"/>
            </a:endParaRPr>
          </a:p>
          <a:p>
            <a:pPr indent="0" lvl="0" marL="0" marR="0" rtl="0" algn="just">
              <a:lnSpc>
                <a:spcPct val="100000"/>
              </a:lnSpc>
              <a:spcBef>
                <a:spcPts val="520"/>
              </a:spcBef>
              <a:spcAft>
                <a:spcPts val="0"/>
              </a:spcAft>
              <a:buClr>
                <a:schemeClr val="dk1"/>
              </a:buClr>
              <a:buSzPts val="2600"/>
              <a:buFont typeface="Arial"/>
              <a:buNone/>
            </a:pPr>
            <a:r>
              <a:t/>
            </a:r>
            <a:endParaRPr b="0" i="0" sz="2600" u="none" cap="none" strike="noStrike">
              <a:solidFill>
                <a:schemeClr val="dk1"/>
              </a:solidFill>
              <a:latin typeface="Calibri"/>
              <a:ea typeface="Calibri"/>
              <a:cs typeface="Calibri"/>
              <a:sym typeface="Calibri"/>
            </a:endParaRPr>
          </a:p>
          <a:p>
            <a:pPr indent="0" lvl="0" marL="0" marR="0" rtl="0" algn="just">
              <a:lnSpc>
                <a:spcPct val="100000"/>
              </a:lnSpc>
              <a:spcBef>
                <a:spcPts val="520"/>
              </a:spcBef>
              <a:spcAft>
                <a:spcPts val="0"/>
              </a:spcAft>
              <a:buClr>
                <a:schemeClr val="dk1"/>
              </a:buClr>
              <a:buSzPts val="2600"/>
              <a:buFont typeface="Arial"/>
              <a:buNone/>
            </a:pPr>
            <a:r>
              <a:t/>
            </a:r>
            <a:endParaRPr b="0" i="0" sz="2600" u="none" cap="none" strike="noStrike">
              <a:solidFill>
                <a:schemeClr val="dk1"/>
              </a:solidFill>
              <a:latin typeface="Calibri"/>
              <a:ea typeface="Calibri"/>
              <a:cs typeface="Calibri"/>
              <a:sym typeface="Calibri"/>
            </a:endParaRPr>
          </a:p>
          <a:p>
            <a:pPr indent="-342900" lvl="0" marL="342900" marR="0" rtl="0" algn="just">
              <a:lnSpc>
                <a:spcPct val="100000"/>
              </a:lnSpc>
              <a:spcBef>
                <a:spcPts val="520"/>
              </a:spcBef>
              <a:spcAft>
                <a:spcPts val="0"/>
              </a:spcAft>
              <a:buClr>
                <a:schemeClr val="dk1"/>
              </a:buClr>
              <a:buSzPts val="2600"/>
              <a:buFont typeface="Arial"/>
              <a:buChar char="•"/>
            </a:pPr>
            <a:r>
              <a:rPr b="1" i="0" lang="en-US" sz="2600" u="none" cap="none" strike="noStrike">
                <a:solidFill>
                  <a:schemeClr val="dk1"/>
                </a:solidFill>
                <a:latin typeface="Calibri"/>
                <a:ea typeface="Calibri"/>
                <a:cs typeface="Calibri"/>
                <a:sym typeface="Calibri"/>
              </a:rPr>
              <a:t>Many-to-many:</a:t>
            </a:r>
            <a:r>
              <a:rPr b="0" i="0" lang="en-US" sz="2600" u="none" cap="none" strike="noStrike">
                <a:solidFill>
                  <a:schemeClr val="dk1"/>
                </a:solidFill>
                <a:latin typeface="Calibri"/>
                <a:ea typeface="Calibri"/>
                <a:cs typeface="Calibri"/>
                <a:sym typeface="Calibri"/>
              </a:rPr>
              <a:t> one entity from A can be associated with more than one entity from B and vice versa.</a:t>
            </a:r>
            <a:endParaRPr/>
          </a:p>
          <a:p>
            <a:pPr indent="-171450" lvl="0" marL="342900" marR="0" rtl="0" algn="just">
              <a:lnSpc>
                <a:spcPct val="100000"/>
              </a:lnSpc>
              <a:spcBef>
                <a:spcPts val="540"/>
              </a:spcBef>
              <a:spcAft>
                <a:spcPts val="0"/>
              </a:spcAft>
              <a:buClr>
                <a:schemeClr val="dk1"/>
              </a:buClr>
              <a:buSzPts val="2700"/>
              <a:buFont typeface="Arial"/>
              <a:buNone/>
            </a:pPr>
            <a:r>
              <a:t/>
            </a:r>
            <a:endParaRPr b="0" i="0" sz="2700" u="none" cap="none" strike="noStrike">
              <a:solidFill>
                <a:schemeClr val="dk1"/>
              </a:solidFill>
              <a:latin typeface="Calibri"/>
              <a:ea typeface="Calibri"/>
              <a:cs typeface="Calibri"/>
              <a:sym typeface="Calibri"/>
            </a:endParaRPr>
          </a:p>
          <a:p>
            <a:pPr indent="-171450" lvl="0" marL="342900" marR="0" rtl="0" algn="just">
              <a:lnSpc>
                <a:spcPct val="100000"/>
              </a:lnSpc>
              <a:spcBef>
                <a:spcPts val="540"/>
              </a:spcBef>
              <a:spcAft>
                <a:spcPts val="0"/>
              </a:spcAft>
              <a:buClr>
                <a:schemeClr val="dk1"/>
              </a:buClr>
              <a:buSzPts val="2700"/>
              <a:buFont typeface="Arial"/>
              <a:buNone/>
            </a:pPr>
            <a:r>
              <a:t/>
            </a:r>
            <a:endParaRPr b="0" i="0" sz="2700" u="none" cap="none" strike="noStrike">
              <a:solidFill>
                <a:schemeClr val="dk1"/>
              </a:solidFill>
              <a:latin typeface="Calibri"/>
              <a:ea typeface="Calibri"/>
              <a:cs typeface="Calibri"/>
              <a:sym typeface="Calibri"/>
            </a:endParaRPr>
          </a:p>
        </p:txBody>
      </p:sp>
      <p:pic>
        <p:nvPicPr>
          <p:cNvPr id="277" name="Google Shape;277;p31"/>
          <p:cNvPicPr preferRelativeResize="0"/>
          <p:nvPr/>
        </p:nvPicPr>
        <p:blipFill rotWithShape="1">
          <a:blip r:embed="rId3">
            <a:alphaModFix/>
          </a:blip>
          <a:srcRect b="32463" l="36713" r="31923" t="29105"/>
          <a:stretch/>
        </p:blipFill>
        <p:spPr>
          <a:xfrm>
            <a:off x="2286000" y="2362200"/>
            <a:ext cx="4081463" cy="1828800"/>
          </a:xfrm>
          <a:prstGeom prst="rect">
            <a:avLst/>
          </a:prstGeom>
          <a:noFill/>
          <a:ln>
            <a:noFill/>
          </a:ln>
        </p:spPr>
      </p:pic>
      <p:pic>
        <p:nvPicPr>
          <p:cNvPr id="278" name="Google Shape;278;p31"/>
          <p:cNvPicPr preferRelativeResize="0"/>
          <p:nvPr/>
        </p:nvPicPr>
        <p:blipFill rotWithShape="1">
          <a:blip r:embed="rId4">
            <a:alphaModFix/>
          </a:blip>
          <a:srcRect b="24112" l="36993" r="32377" t="37640"/>
          <a:stretch/>
        </p:blipFill>
        <p:spPr>
          <a:xfrm>
            <a:off x="2432050" y="5029200"/>
            <a:ext cx="3984625" cy="1665288"/>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Participation Constraints</a:t>
            </a:r>
            <a:endParaRPr/>
          </a:p>
        </p:txBody>
      </p:sp>
      <p:sp>
        <p:nvSpPr>
          <p:cNvPr id="284" name="Google Shape;284;p3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chemeClr val="dk1"/>
              </a:buClr>
              <a:buSzPts val="3200"/>
              <a:buChar char="•"/>
            </a:pPr>
            <a:r>
              <a:rPr lang="en-US"/>
              <a:t>The participation of an entity set E in a relationship set R is said to be </a:t>
            </a:r>
            <a:r>
              <a:rPr b="1" lang="en-US"/>
              <a:t>total</a:t>
            </a:r>
            <a:r>
              <a:rPr lang="en-US"/>
              <a:t> if every entity in E participates in at least one relationship in R.</a:t>
            </a:r>
            <a:endParaRPr/>
          </a:p>
          <a:p>
            <a:pPr indent="-342900" lvl="0" marL="342900" rtl="0" algn="just">
              <a:spcBef>
                <a:spcPts val="640"/>
              </a:spcBef>
              <a:spcAft>
                <a:spcPts val="0"/>
              </a:spcAft>
              <a:buClr>
                <a:schemeClr val="dk1"/>
              </a:buClr>
              <a:buSzPts val="3200"/>
              <a:buChar char="•"/>
            </a:pPr>
            <a:r>
              <a:rPr lang="en-US"/>
              <a:t>If only some entities in E participate in relationships in R, the participation is said to be </a:t>
            </a:r>
            <a:r>
              <a:rPr b="1" lang="en-US"/>
              <a:t>partial</a:t>
            </a:r>
            <a:r>
              <a:rPr lang="en-US"/>
              <a:t>.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Total and Partial Participation</a:t>
            </a:r>
            <a:endParaRPr/>
          </a:p>
        </p:txBody>
      </p:sp>
      <p:pic>
        <p:nvPicPr>
          <p:cNvPr id="290" name="Google Shape;290;p33"/>
          <p:cNvPicPr preferRelativeResize="0"/>
          <p:nvPr>
            <p:ph idx="1" type="body"/>
          </p:nvPr>
        </p:nvPicPr>
        <p:blipFill rotWithShape="1">
          <a:blip r:embed="rId3">
            <a:alphaModFix/>
          </a:blip>
          <a:srcRect b="0" l="0" r="0" t="0"/>
          <a:stretch/>
        </p:blipFill>
        <p:spPr>
          <a:xfrm>
            <a:off x="762000" y="2133600"/>
            <a:ext cx="7315200" cy="38100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Example</a:t>
            </a:r>
            <a:endParaRPr/>
          </a:p>
        </p:txBody>
      </p:sp>
      <p:pic>
        <p:nvPicPr>
          <p:cNvPr id="296" name="Google Shape;296;p34"/>
          <p:cNvPicPr preferRelativeResize="0"/>
          <p:nvPr>
            <p:ph idx="1" type="body"/>
          </p:nvPr>
        </p:nvPicPr>
        <p:blipFill rotWithShape="1">
          <a:blip r:embed="rId3">
            <a:alphaModFix/>
          </a:blip>
          <a:srcRect b="0" l="0" r="0" t="3516"/>
          <a:stretch/>
        </p:blipFill>
        <p:spPr>
          <a:xfrm>
            <a:off x="228600" y="1787525"/>
            <a:ext cx="8763000" cy="3059113"/>
          </a:xfrm>
          <a:prstGeom prst="rect">
            <a:avLst/>
          </a:prstGeom>
          <a:noFill/>
          <a:ln>
            <a:noFill/>
          </a:ln>
        </p:spPr>
      </p:pic>
      <p:sp>
        <p:nvSpPr>
          <p:cNvPr id="297" name="Google Shape;297;p34"/>
          <p:cNvSpPr txBox="1"/>
          <p:nvPr/>
        </p:nvSpPr>
        <p:spPr>
          <a:xfrm>
            <a:off x="1752600" y="5562600"/>
            <a:ext cx="6248400" cy="46196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dk1"/>
              </a:buClr>
              <a:buSzPts val="2400"/>
              <a:buFont typeface="Calibri"/>
              <a:buNone/>
            </a:pPr>
            <a:r>
              <a:rPr b="0" i="0" lang="en-US" sz="2400" u="none" cap="none" strike="noStrike">
                <a:solidFill>
                  <a:schemeClr val="dk1"/>
                </a:solidFill>
                <a:latin typeface="Calibri"/>
                <a:ea typeface="Calibri"/>
                <a:cs typeface="Calibri"/>
                <a:sym typeface="Calibri"/>
              </a:rPr>
              <a:t>Total participation of Loan entity</a:t>
            </a:r>
            <a:endParaRPr/>
          </a:p>
        </p:txBody>
      </p:sp>
      <p:sp>
        <p:nvSpPr>
          <p:cNvPr id="298" name="Google Shape;298;p34"/>
          <p:cNvSpPr/>
          <p:nvPr/>
        </p:nvSpPr>
        <p:spPr>
          <a:xfrm>
            <a:off x="4404815" y="3810000"/>
            <a:ext cx="762000" cy="3810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borrower</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Total and Partial Participation</a:t>
            </a:r>
            <a:endParaRPr/>
          </a:p>
        </p:txBody>
      </p:sp>
      <p:sp>
        <p:nvSpPr>
          <p:cNvPr id="304" name="Google Shape;304;p3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274320" lvl="0" marL="274320" marR="0" rtl="0" algn="l">
              <a:lnSpc>
                <a:spcPct val="100000"/>
              </a:lnSpc>
              <a:spcBef>
                <a:spcPts val="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Relationships between entities can be optional or compulsory. </a:t>
            </a:r>
            <a:endParaRPr/>
          </a:p>
          <a:p>
            <a:pPr indent="-121920" lvl="0" marL="274320" marR="0" rtl="0" algn="l">
              <a:lnSpc>
                <a:spcPct val="100000"/>
              </a:lnSpc>
              <a:spcBef>
                <a:spcPts val="480"/>
              </a:spcBef>
              <a:spcAft>
                <a:spcPts val="0"/>
              </a:spcAft>
              <a:buClr>
                <a:schemeClr val="accent3"/>
              </a:buClr>
              <a:buSzPts val="2400"/>
              <a:buFont typeface="Noto Sans Symbols"/>
              <a:buNone/>
            </a:pPr>
            <a:r>
              <a:t/>
            </a:r>
            <a:endParaRPr b="0" i="0" sz="2400" u="none" cap="none" strike="noStrike">
              <a:solidFill>
                <a:schemeClr val="dk1"/>
              </a:solidFill>
              <a:latin typeface="Calibri"/>
              <a:ea typeface="Calibri"/>
              <a:cs typeface="Calibri"/>
              <a:sym typeface="Calibri"/>
            </a:endParaRPr>
          </a:p>
          <a:p>
            <a:pPr indent="-274320" lvl="0" marL="274320" marR="0" rtl="0" algn="l">
              <a:lnSpc>
                <a:spcPct val="100000"/>
              </a:lnSpc>
              <a:spcBef>
                <a:spcPts val="48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In our example, we could decide that a person is considered to be a customer only if they have bought a product. </a:t>
            </a:r>
            <a:endParaRPr/>
          </a:p>
          <a:p>
            <a:pPr indent="-121920" lvl="0" marL="274320" marR="0" rtl="0" algn="l">
              <a:lnSpc>
                <a:spcPct val="100000"/>
              </a:lnSpc>
              <a:spcBef>
                <a:spcPts val="480"/>
              </a:spcBef>
              <a:spcAft>
                <a:spcPts val="0"/>
              </a:spcAft>
              <a:buClr>
                <a:schemeClr val="accent3"/>
              </a:buClr>
              <a:buSzPts val="2400"/>
              <a:buFont typeface="Noto Sans Symbols"/>
              <a:buNone/>
            </a:pPr>
            <a:r>
              <a:t/>
            </a:r>
            <a:endParaRPr b="0" i="0" sz="2400" u="none" cap="none" strike="noStrike">
              <a:solidFill>
                <a:schemeClr val="dk1"/>
              </a:solidFill>
              <a:latin typeface="Calibri"/>
              <a:ea typeface="Calibri"/>
              <a:cs typeface="Calibri"/>
              <a:sym typeface="Calibri"/>
            </a:endParaRPr>
          </a:p>
          <a:p>
            <a:pPr indent="-274320" lvl="0" marL="274320" marR="0" rtl="0" algn="l">
              <a:lnSpc>
                <a:spcPct val="100000"/>
              </a:lnSpc>
              <a:spcBef>
                <a:spcPts val="48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On the other hand, we could say that a customer is a person whom we know about and whom we hope might buy something—that is, we can have people listed as customers in our database who never buy a product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Keys</a:t>
            </a:r>
            <a:endParaRPr/>
          </a:p>
        </p:txBody>
      </p:sp>
      <p:sp>
        <p:nvSpPr>
          <p:cNvPr id="310" name="Google Shape;310;p3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chemeClr val="dk1"/>
              </a:buClr>
              <a:buSzPts val="3200"/>
              <a:buChar char="•"/>
            </a:pPr>
            <a:r>
              <a:rPr lang="en-US"/>
              <a:t>The key is defined as the column or attribute of the database table.</a:t>
            </a:r>
            <a:endParaRPr/>
          </a:p>
          <a:p>
            <a:pPr indent="-342900" lvl="0" marL="342900" rtl="0" algn="just">
              <a:spcBef>
                <a:spcPts val="640"/>
              </a:spcBef>
              <a:spcAft>
                <a:spcPts val="0"/>
              </a:spcAft>
              <a:buClr>
                <a:schemeClr val="dk1"/>
              </a:buClr>
              <a:buSzPts val="3200"/>
              <a:buChar char="•"/>
            </a:pPr>
            <a:r>
              <a:rPr lang="en-US"/>
              <a:t>They are used to establish and identify relation between tables.</a:t>
            </a:r>
            <a:endParaRPr/>
          </a:p>
          <a:p>
            <a:pPr indent="-342900" lvl="0" marL="342900" rtl="0" algn="just">
              <a:spcBef>
                <a:spcPts val="640"/>
              </a:spcBef>
              <a:spcAft>
                <a:spcPts val="0"/>
              </a:spcAft>
              <a:buClr>
                <a:schemeClr val="dk1"/>
              </a:buClr>
              <a:buSzPts val="3200"/>
              <a:buChar char="•"/>
            </a:pPr>
            <a:r>
              <a:rPr lang="en-US"/>
              <a:t>They also ensure that each record within a table can be uniquely identified by combination of one or more fields within  a table.</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Types of Keys</a:t>
            </a:r>
            <a:endParaRPr/>
          </a:p>
        </p:txBody>
      </p:sp>
      <p:sp>
        <p:nvSpPr>
          <p:cNvPr id="316" name="Google Shape;316;p37"/>
          <p:cNvSpPr txBox="1"/>
          <p:nvPr>
            <p:ph idx="1" type="body"/>
          </p:nvPr>
        </p:nvSpPr>
        <p:spPr>
          <a:xfrm>
            <a:off x="457200" y="1524000"/>
            <a:ext cx="8229600" cy="4953000"/>
          </a:xfrm>
          <a:prstGeom prst="rect">
            <a:avLst/>
          </a:prstGeom>
          <a:noFill/>
          <a:ln>
            <a:noFill/>
          </a:ln>
        </p:spPr>
        <p:txBody>
          <a:bodyPr anchorCtr="0" anchor="t" bIns="45700" lIns="91425" spcFirstLastPara="1" rIns="91425" wrap="square" tIns="45700">
            <a:normAutofit fontScale="92500" lnSpcReduction="20000"/>
          </a:bodyPr>
          <a:lstStyle/>
          <a:p>
            <a:pPr indent="-514350" lvl="0" marL="514350" marR="0" rtl="0" algn="just">
              <a:lnSpc>
                <a:spcPct val="100000"/>
              </a:lnSpc>
              <a:spcBef>
                <a:spcPts val="0"/>
              </a:spcBef>
              <a:spcAft>
                <a:spcPts val="0"/>
              </a:spcAft>
              <a:buClr>
                <a:schemeClr val="dk1"/>
              </a:buClr>
              <a:buSzPct val="100000"/>
              <a:buFont typeface="Arial"/>
              <a:buAutoNum type="arabicPeriod"/>
            </a:pPr>
            <a:r>
              <a:rPr b="1" i="0" lang="en-US" sz="3200" u="none" cap="none" strike="noStrike">
                <a:solidFill>
                  <a:schemeClr val="dk1"/>
                </a:solidFill>
                <a:latin typeface="Calibri"/>
                <a:ea typeface="Calibri"/>
                <a:cs typeface="Calibri"/>
                <a:sym typeface="Calibri"/>
              </a:rPr>
              <a:t>Superkey:</a:t>
            </a:r>
            <a:r>
              <a:rPr b="0" i="0" lang="en-US" sz="3200" u="none" cap="none" strike="noStrike">
                <a:solidFill>
                  <a:schemeClr val="dk1"/>
                </a:solidFill>
                <a:latin typeface="Calibri"/>
                <a:ea typeface="Calibri"/>
                <a:cs typeface="Calibri"/>
                <a:sym typeface="Calibri"/>
              </a:rPr>
              <a:t> An attribute (or combination of attributes) that uniquely identifies each row in a table. It is a super set of candidate key.</a:t>
            </a:r>
            <a:endParaRPr/>
          </a:p>
          <a:p>
            <a:pPr indent="-514350" lvl="0" marL="514350" marR="0" rtl="0" algn="just">
              <a:lnSpc>
                <a:spcPct val="100000"/>
              </a:lnSpc>
              <a:spcBef>
                <a:spcPts val="592"/>
              </a:spcBef>
              <a:spcAft>
                <a:spcPts val="0"/>
              </a:spcAft>
              <a:buClr>
                <a:schemeClr val="dk1"/>
              </a:buClr>
              <a:buSzPct val="100000"/>
              <a:buFont typeface="Arial"/>
              <a:buAutoNum type="arabicPeriod"/>
            </a:pPr>
            <a:r>
              <a:rPr b="1" i="0" lang="en-US" sz="3200" u="none" cap="none" strike="noStrike">
                <a:solidFill>
                  <a:schemeClr val="dk1"/>
                </a:solidFill>
                <a:latin typeface="Calibri"/>
                <a:ea typeface="Calibri"/>
                <a:cs typeface="Calibri"/>
                <a:sym typeface="Calibri"/>
              </a:rPr>
              <a:t>Candidate key : </a:t>
            </a:r>
            <a:r>
              <a:rPr b="0" i="0" lang="en-US" sz="3200" u="none" cap="none" strike="noStrike">
                <a:solidFill>
                  <a:schemeClr val="dk1"/>
                </a:solidFill>
                <a:latin typeface="Calibri"/>
                <a:ea typeface="Calibri"/>
                <a:cs typeface="Calibri"/>
                <a:sym typeface="Calibri"/>
              </a:rPr>
              <a:t>An</a:t>
            </a:r>
            <a:r>
              <a:rPr b="1" i="0" lang="en-US" sz="3200" u="none" cap="none" strike="noStrike">
                <a:solidFill>
                  <a:schemeClr val="dk1"/>
                </a:solidFill>
                <a:latin typeface="Calibri"/>
                <a:ea typeface="Calibri"/>
                <a:cs typeface="Calibri"/>
                <a:sym typeface="Calibri"/>
              </a:rPr>
              <a:t> </a:t>
            </a:r>
            <a:r>
              <a:rPr b="0" i="0" lang="en-US" sz="3200" u="none" cap="none" strike="noStrike">
                <a:solidFill>
                  <a:schemeClr val="dk1"/>
                </a:solidFill>
                <a:latin typeface="Calibri"/>
                <a:ea typeface="Calibri"/>
                <a:cs typeface="Calibri"/>
                <a:sym typeface="Calibri"/>
              </a:rPr>
              <a:t>attribute (or set of attributes) that uniquely identifies a row. Let K be a set of attributes of relation R. Then K is  a candidate key for R if it possess the following properties: </a:t>
            </a:r>
            <a:endParaRPr/>
          </a:p>
          <a:p>
            <a:pPr indent="-514350" lvl="1" marL="914400" marR="0" rtl="0" algn="just">
              <a:lnSpc>
                <a:spcPct val="100000"/>
              </a:lnSpc>
              <a:spcBef>
                <a:spcPts val="518"/>
              </a:spcBef>
              <a:spcAft>
                <a:spcPts val="0"/>
              </a:spcAft>
              <a:buClr>
                <a:schemeClr val="dk1"/>
              </a:buClr>
              <a:buSzPct val="100000"/>
              <a:buFont typeface="Arial"/>
              <a:buAutoNum type="arabicPeriod"/>
            </a:pPr>
            <a:r>
              <a:rPr b="0" i="0" lang="en-US" sz="2800" u="none" cap="none" strike="noStrike">
                <a:solidFill>
                  <a:schemeClr val="dk1"/>
                </a:solidFill>
                <a:latin typeface="Calibri"/>
                <a:ea typeface="Calibri"/>
                <a:cs typeface="Calibri"/>
                <a:sym typeface="Calibri"/>
              </a:rPr>
              <a:t>Uniqueness – No legal value of R ever contains two distinct tuples with the same value of K</a:t>
            </a:r>
            <a:endParaRPr/>
          </a:p>
          <a:p>
            <a:pPr indent="-514350" lvl="1" marL="914400" marR="0" rtl="0" algn="just">
              <a:lnSpc>
                <a:spcPct val="100000"/>
              </a:lnSpc>
              <a:spcBef>
                <a:spcPts val="518"/>
              </a:spcBef>
              <a:spcAft>
                <a:spcPts val="0"/>
              </a:spcAft>
              <a:buClr>
                <a:schemeClr val="dk1"/>
              </a:buClr>
              <a:buSzPct val="100000"/>
              <a:buFont typeface="Arial"/>
              <a:buAutoNum type="arabicPeriod"/>
            </a:pPr>
            <a:r>
              <a:rPr b="0" i="0" lang="en-US" sz="2800" u="none" cap="none" strike="noStrike">
                <a:solidFill>
                  <a:schemeClr val="dk1"/>
                </a:solidFill>
                <a:latin typeface="Calibri"/>
                <a:ea typeface="Calibri"/>
                <a:cs typeface="Calibri"/>
                <a:sym typeface="Calibri"/>
              </a:rPr>
              <a:t>Irreducibility- No proper subset of K has the uniqueness property</a:t>
            </a:r>
            <a:endParaRPr/>
          </a:p>
          <a:p>
            <a:pPr indent="-349885" lvl="1" marL="914400" marR="0" rtl="0" algn="just">
              <a:lnSpc>
                <a:spcPct val="100000"/>
              </a:lnSpc>
              <a:spcBef>
                <a:spcPts val="518"/>
              </a:spcBef>
              <a:spcAft>
                <a:spcPts val="0"/>
              </a:spcAft>
              <a:buClr>
                <a:schemeClr val="dk1"/>
              </a:buClr>
              <a:buSzPct val="100000"/>
              <a:buFont typeface="Arial"/>
              <a:buNone/>
            </a:pPr>
            <a:r>
              <a:t/>
            </a:r>
            <a:endParaRPr b="0" i="0" sz="2800" u="none" cap="none" strike="noStrike">
              <a:solidFill>
                <a:schemeClr val="dk1"/>
              </a:solidFill>
              <a:latin typeface="Calibri"/>
              <a:ea typeface="Calibri"/>
              <a:cs typeface="Calibri"/>
              <a:sym typeface="Calibri"/>
            </a:endParaRPr>
          </a:p>
          <a:p>
            <a:pPr indent="-326390" lvl="0" marL="514350" marR="0" rtl="0" algn="just">
              <a:lnSpc>
                <a:spcPct val="100000"/>
              </a:lnSpc>
              <a:spcBef>
                <a:spcPts val="592"/>
              </a:spcBef>
              <a:spcAft>
                <a:spcPts val="0"/>
              </a:spcAft>
              <a:buClr>
                <a:schemeClr val="dk1"/>
              </a:buClr>
              <a:buSzPct val="100000"/>
              <a:buFont typeface="Arial"/>
              <a:buNone/>
            </a:pPr>
            <a:r>
              <a:t/>
            </a:r>
            <a:endParaRPr b="0" i="0" sz="3200" u="none" cap="none" strike="noStrike">
              <a:solidFill>
                <a:schemeClr val="dk1"/>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Types of Keys</a:t>
            </a:r>
            <a:endParaRPr b="0" i="0" sz="4400" u="none" cap="none" strike="noStrike">
              <a:solidFill>
                <a:schemeClr val="dk1"/>
              </a:solidFill>
              <a:latin typeface="Calibri"/>
              <a:ea typeface="Calibri"/>
              <a:cs typeface="Calibri"/>
              <a:sym typeface="Calibri"/>
            </a:endParaRPr>
          </a:p>
        </p:txBody>
      </p:sp>
      <p:sp>
        <p:nvSpPr>
          <p:cNvPr id="322" name="Google Shape;322;p3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0" lvl="0" marL="0" marR="0" rtl="0" algn="just">
              <a:lnSpc>
                <a:spcPct val="100000"/>
              </a:lnSpc>
              <a:spcBef>
                <a:spcPts val="0"/>
              </a:spcBef>
              <a:spcAft>
                <a:spcPts val="0"/>
              </a:spcAft>
              <a:buClr>
                <a:schemeClr val="dk1"/>
              </a:buClr>
              <a:buSzPts val="3200"/>
              <a:buFont typeface="Arial"/>
              <a:buNone/>
            </a:pPr>
            <a:r>
              <a:rPr b="1" i="0" lang="en-US" sz="3200" u="none" cap="none" strike="noStrike">
                <a:solidFill>
                  <a:schemeClr val="dk1"/>
                </a:solidFill>
                <a:latin typeface="Calibri"/>
                <a:ea typeface="Calibri"/>
                <a:cs typeface="Calibri"/>
                <a:sym typeface="Calibri"/>
              </a:rPr>
              <a:t>3. Primary key : </a:t>
            </a:r>
            <a:r>
              <a:rPr b="0" i="0" lang="en-US" sz="3200" u="none" cap="none" strike="noStrike">
                <a:solidFill>
                  <a:schemeClr val="dk1"/>
                </a:solidFill>
                <a:latin typeface="Calibri"/>
                <a:ea typeface="Calibri"/>
                <a:cs typeface="Calibri"/>
                <a:sym typeface="Calibri"/>
              </a:rPr>
              <a:t>is the candidate key which is selected as the principal unique identifier. It is a key that uniquely identify each record in the table. Cannot contain null entries.</a:t>
            </a:r>
            <a:endParaRPr/>
          </a:p>
          <a:p>
            <a:pPr indent="-311150" lvl="0" marL="514350" marR="0" rtl="0" algn="just">
              <a:lnSpc>
                <a:spcPct val="100000"/>
              </a:lnSpc>
              <a:spcBef>
                <a:spcPts val="640"/>
              </a:spcBef>
              <a:spcAft>
                <a:spcPts val="0"/>
              </a:spcAft>
              <a:buClr>
                <a:schemeClr val="dk1"/>
              </a:buClr>
              <a:buSzPts val="3200"/>
              <a:buFont typeface="Arial"/>
              <a:buNone/>
            </a:pPr>
            <a:r>
              <a:t/>
            </a:r>
            <a:endParaRPr b="0" i="0" sz="3200" u="none" cap="none" strike="noStrike">
              <a:solidFill>
                <a:schemeClr val="dk1"/>
              </a:solidFill>
              <a:latin typeface="Calibri"/>
              <a:ea typeface="Calibri"/>
              <a:cs typeface="Calibri"/>
              <a:sym typeface="Calibri"/>
            </a:endParaRPr>
          </a:p>
          <a:p>
            <a:pPr indent="-311150" lvl="0" marL="514350" marR="0" rtl="0" algn="just">
              <a:lnSpc>
                <a:spcPct val="100000"/>
              </a:lnSpc>
              <a:spcBef>
                <a:spcPts val="640"/>
              </a:spcBef>
              <a:spcAft>
                <a:spcPts val="0"/>
              </a:spcAft>
              <a:buClr>
                <a:schemeClr val="dk1"/>
              </a:buClr>
              <a:buSzPts val="3200"/>
              <a:buFont typeface="Arial"/>
              <a:buNone/>
            </a:pPr>
            <a:r>
              <a:t/>
            </a:r>
            <a:endParaRPr b="0" i="0" sz="3200" u="none" cap="none" strike="noStrike">
              <a:solidFill>
                <a:schemeClr val="dk1"/>
              </a:solidFill>
              <a:latin typeface="Calibri"/>
              <a:ea typeface="Calibri"/>
              <a:cs typeface="Calibri"/>
              <a:sym typeface="Calibri"/>
            </a:endParaRPr>
          </a:p>
          <a:p>
            <a:pPr indent="0" lvl="0" marL="0" marR="0" rtl="0" algn="just">
              <a:lnSpc>
                <a:spcPct val="100000"/>
              </a:lnSpc>
              <a:spcBef>
                <a:spcPts val="640"/>
              </a:spcBef>
              <a:spcAft>
                <a:spcPts val="0"/>
              </a:spcAft>
              <a:buClr>
                <a:schemeClr val="dk1"/>
              </a:buClr>
              <a:buSzPts val="3200"/>
              <a:buFont typeface="Arial"/>
              <a:buNone/>
            </a:pPr>
            <a:r>
              <a:t/>
            </a:r>
            <a:endParaRPr b="0" i="0" sz="3200" u="none" cap="none" strike="noStrike">
              <a:solidFill>
                <a:schemeClr val="dk1"/>
              </a:solidFill>
              <a:latin typeface="Calibri"/>
              <a:ea typeface="Calibri"/>
              <a:cs typeface="Calibri"/>
              <a:sym typeface="Calibri"/>
            </a:endParaRPr>
          </a:p>
        </p:txBody>
      </p:sp>
      <p:pic>
        <p:nvPicPr>
          <p:cNvPr id="323" name="Google Shape;323;p38"/>
          <p:cNvPicPr preferRelativeResize="0"/>
          <p:nvPr/>
        </p:nvPicPr>
        <p:blipFill rotWithShape="1">
          <a:blip r:embed="rId3">
            <a:alphaModFix/>
          </a:blip>
          <a:srcRect b="16978" l="41223" r="29387" t="50000"/>
          <a:stretch/>
        </p:blipFill>
        <p:spPr>
          <a:xfrm>
            <a:off x="2514600" y="3681413"/>
            <a:ext cx="4038600" cy="2566987"/>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Types of Keys</a:t>
            </a:r>
            <a:endParaRPr b="0" i="0" sz="4400" u="none" cap="none" strike="noStrike">
              <a:solidFill>
                <a:schemeClr val="dk1"/>
              </a:solidFill>
              <a:latin typeface="Calibri"/>
              <a:ea typeface="Calibri"/>
              <a:cs typeface="Calibri"/>
              <a:sym typeface="Calibri"/>
            </a:endParaRPr>
          </a:p>
        </p:txBody>
      </p:sp>
      <p:sp>
        <p:nvSpPr>
          <p:cNvPr id="329" name="Google Shape;329;p3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chemeClr val="dk1"/>
              </a:buClr>
              <a:buSzPts val="3200"/>
              <a:buNone/>
            </a:pPr>
            <a:r>
              <a:rPr b="1" lang="en-US"/>
              <a:t>4. Composite Key: </a:t>
            </a:r>
            <a:r>
              <a:rPr lang="en-US"/>
              <a:t>Key that consist of two or more attributes that uniquely identifies an entity occurrence is called composite key.</a:t>
            </a:r>
            <a:endParaRPr/>
          </a:p>
          <a:p>
            <a:pPr indent="0" lvl="0" marL="0" rtl="0" algn="just">
              <a:spcBef>
                <a:spcPts val="640"/>
              </a:spcBef>
              <a:spcAft>
                <a:spcPts val="0"/>
              </a:spcAft>
              <a:buClr>
                <a:schemeClr val="dk1"/>
              </a:buClr>
              <a:buSzPts val="3200"/>
              <a:buNone/>
            </a:pPr>
            <a:r>
              <a:t/>
            </a:r>
            <a:endParaRPr/>
          </a:p>
          <a:p>
            <a:pPr indent="0" lvl="0" marL="0" rtl="0" algn="just">
              <a:spcBef>
                <a:spcPts val="640"/>
              </a:spcBef>
              <a:spcAft>
                <a:spcPts val="0"/>
              </a:spcAft>
              <a:buClr>
                <a:schemeClr val="dk1"/>
              </a:buClr>
              <a:buSzPts val="3200"/>
              <a:buNone/>
            </a:pPr>
            <a:r>
              <a:t/>
            </a:r>
            <a:endParaRPr/>
          </a:p>
        </p:txBody>
      </p:sp>
      <p:pic>
        <p:nvPicPr>
          <p:cNvPr id="330" name="Google Shape;330;p39"/>
          <p:cNvPicPr preferRelativeResize="0"/>
          <p:nvPr/>
        </p:nvPicPr>
        <p:blipFill rotWithShape="1">
          <a:blip r:embed="rId3">
            <a:alphaModFix/>
          </a:blip>
          <a:srcRect b="19774" l="41957" r="35176" t="44031"/>
          <a:stretch/>
        </p:blipFill>
        <p:spPr>
          <a:xfrm>
            <a:off x="2209800" y="3352800"/>
            <a:ext cx="5181600" cy="3048000"/>
          </a:xfrm>
          <a:prstGeom prst="rect">
            <a:avLst/>
          </a:prstGeom>
          <a:noFill/>
          <a:ln>
            <a:noFill/>
          </a:ln>
        </p:spPr>
      </p:pic>
      <p:sp>
        <p:nvSpPr>
          <p:cNvPr id="331" name="Google Shape;331;p39"/>
          <p:cNvSpPr/>
          <p:nvPr/>
        </p:nvSpPr>
        <p:spPr>
          <a:xfrm>
            <a:off x="2667000" y="4876800"/>
            <a:ext cx="914400" cy="3048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Reg_no</a:t>
            </a:r>
            <a:endParaRPr b="0" i="0" sz="1800" u="none" cap="none" strike="noStrike">
              <a:solidFill>
                <a:schemeClr val="dk1"/>
              </a:solidFill>
              <a:latin typeface="Calibri"/>
              <a:ea typeface="Calibri"/>
              <a:cs typeface="Calibri"/>
              <a:sym typeface="Calibri"/>
            </a:endParaRPr>
          </a:p>
        </p:txBody>
      </p:sp>
      <p:sp>
        <p:nvSpPr>
          <p:cNvPr id="332" name="Google Shape;332;p39"/>
          <p:cNvSpPr/>
          <p:nvPr/>
        </p:nvSpPr>
        <p:spPr>
          <a:xfrm>
            <a:off x="3733800" y="4876800"/>
            <a:ext cx="990600" cy="3048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Crs_id</a:t>
            </a:r>
            <a:endParaRPr b="0" i="0" sz="1800" u="none" cap="none" strike="noStrike">
              <a:solidFill>
                <a:schemeClr val="dk1"/>
              </a:solidFill>
              <a:latin typeface="Calibri"/>
              <a:ea typeface="Calibri"/>
              <a:cs typeface="Calibri"/>
              <a:sym typeface="Calibri"/>
            </a:endParaRPr>
          </a:p>
        </p:txBody>
      </p:sp>
      <p:sp>
        <p:nvSpPr>
          <p:cNvPr id="333" name="Google Shape;333;p39"/>
          <p:cNvSpPr/>
          <p:nvPr/>
        </p:nvSpPr>
        <p:spPr>
          <a:xfrm>
            <a:off x="5029200" y="4876800"/>
            <a:ext cx="1676400" cy="3048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rPr b="0" i="0" lang="en-US" sz="1800" u="none" cap="none" strike="noStrike">
                <a:solidFill>
                  <a:schemeClr val="dk1"/>
                </a:solidFill>
                <a:latin typeface="Calibri"/>
                <a:ea typeface="Calibri"/>
                <a:cs typeface="Calibri"/>
                <a:sym typeface="Calibri"/>
              </a:rPr>
              <a:t>subjects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4"/>
          <p:cNvSpPr txBox="1"/>
          <p:nvPr>
            <p:ph type="title"/>
          </p:nvPr>
        </p:nvSpPr>
        <p:spPr>
          <a:xfrm>
            <a:off x="533400" y="685483"/>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solidFill>
                  <a:srgbClr val="538CD5"/>
                </a:solidFill>
                <a:latin typeface="Times New Roman"/>
                <a:ea typeface="Times New Roman"/>
                <a:cs typeface="Times New Roman"/>
                <a:sym typeface="Times New Roman"/>
              </a:rPr>
              <a:t>Data abstraction</a:t>
            </a:r>
            <a:br>
              <a:rPr lang="en-US">
                <a:solidFill>
                  <a:srgbClr val="538CD5"/>
                </a:solidFill>
                <a:latin typeface="Times New Roman"/>
                <a:ea typeface="Times New Roman"/>
                <a:cs typeface="Times New Roman"/>
                <a:sym typeface="Times New Roman"/>
              </a:rPr>
            </a:br>
            <a:endParaRPr>
              <a:solidFill>
                <a:srgbClr val="538CD5"/>
              </a:solidFill>
              <a:latin typeface="Times New Roman"/>
              <a:ea typeface="Times New Roman"/>
              <a:cs typeface="Times New Roman"/>
              <a:sym typeface="Times New Roman"/>
            </a:endParaRPr>
          </a:p>
        </p:txBody>
      </p:sp>
      <p:sp>
        <p:nvSpPr>
          <p:cNvPr id="111" name="Google Shape;111;p4"/>
          <p:cNvSpPr txBox="1"/>
          <p:nvPr>
            <p:ph idx="1" type="body"/>
          </p:nvPr>
        </p:nvSpPr>
        <p:spPr>
          <a:xfrm>
            <a:off x="533400" y="2286000"/>
            <a:ext cx="8229600" cy="4525963"/>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chemeClr val="dk1"/>
              </a:buClr>
              <a:buSzPts val="3200"/>
              <a:buNone/>
            </a:pPr>
            <a:r>
              <a:rPr lang="en-US">
                <a:latin typeface="Times New Roman"/>
                <a:ea typeface="Times New Roman"/>
                <a:cs typeface="Times New Roman"/>
                <a:sym typeface="Times New Roman"/>
              </a:rPr>
              <a:t> A major purpose of database system is to provide user with an abstract view of data. That is, system hides certain details of how the data are stored and maintained.</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Types of Keys</a:t>
            </a:r>
            <a:endParaRPr b="0" i="0" sz="4400" u="none" cap="none" strike="noStrike">
              <a:solidFill>
                <a:schemeClr val="dk1"/>
              </a:solidFill>
              <a:latin typeface="Calibri"/>
              <a:ea typeface="Calibri"/>
              <a:cs typeface="Calibri"/>
              <a:sym typeface="Calibri"/>
            </a:endParaRPr>
          </a:p>
        </p:txBody>
      </p:sp>
      <p:sp>
        <p:nvSpPr>
          <p:cNvPr id="339" name="Google Shape;339;p4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chemeClr val="dk1"/>
              </a:buClr>
              <a:buSzPts val="3200"/>
              <a:buNone/>
            </a:pPr>
            <a:r>
              <a:rPr b="1" lang="en-US"/>
              <a:t>5. Foreign Key: </a:t>
            </a:r>
            <a:r>
              <a:rPr lang="en-US"/>
              <a:t>A foreign key is generally a primary key from one table that appears as a field in another where the first table has a relationship to the second. </a:t>
            </a:r>
            <a:endParaRPr/>
          </a:p>
          <a:p>
            <a:pPr indent="0" lvl="0" marL="0" rtl="0" algn="just">
              <a:spcBef>
                <a:spcPts val="640"/>
              </a:spcBef>
              <a:spcAft>
                <a:spcPts val="0"/>
              </a:spcAft>
              <a:buClr>
                <a:schemeClr val="dk1"/>
              </a:buClr>
              <a:buSzPts val="3200"/>
              <a:buNone/>
            </a:pPr>
            <a:r>
              <a:rPr lang="en-US"/>
              <a:t>In other words, if we had a table A with a primary key X that linked to a table B where X was a field in B, then X would be a foreign key in B.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Example</a:t>
            </a:r>
            <a:endParaRPr/>
          </a:p>
        </p:txBody>
      </p:sp>
      <p:pic>
        <p:nvPicPr>
          <p:cNvPr id="345" name="Google Shape;345;p41"/>
          <p:cNvPicPr preferRelativeResize="0"/>
          <p:nvPr/>
        </p:nvPicPr>
        <p:blipFill rotWithShape="1">
          <a:blip r:embed="rId3">
            <a:alphaModFix/>
          </a:blip>
          <a:srcRect b="15857" l="4930" r="37589" t="18097"/>
          <a:stretch/>
        </p:blipFill>
        <p:spPr>
          <a:xfrm>
            <a:off x="641350" y="1400175"/>
            <a:ext cx="7969250" cy="515302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2"/>
          <p:cNvSpPr txBox="1"/>
          <p:nvPr>
            <p:ph type="title"/>
          </p:nvPr>
        </p:nvSpPr>
        <p:spPr>
          <a:xfrm>
            <a:off x="457200" y="304800"/>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Strong and Weak entity sets</a:t>
            </a:r>
            <a:endParaRPr/>
          </a:p>
        </p:txBody>
      </p:sp>
      <p:sp>
        <p:nvSpPr>
          <p:cNvPr id="351" name="Google Shape;351;p4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fontScale="85000" lnSpcReduction="20000"/>
          </a:bodyPr>
          <a:lstStyle/>
          <a:p>
            <a:pPr indent="-342900" lvl="0" marL="342900" marR="0" rtl="0" algn="just">
              <a:lnSpc>
                <a:spcPct val="100000"/>
              </a:lnSpc>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The entity set which does not have sufficient attributes to form a primary key is called a Weak entity set.</a:t>
            </a:r>
            <a:endParaRPr/>
          </a:p>
          <a:p>
            <a:pPr indent="-342900" lvl="0" marL="342900" marR="0" rtl="0" algn="just">
              <a:lnSpc>
                <a:spcPct val="100000"/>
              </a:lnSpc>
              <a:spcBef>
                <a:spcPts val="544"/>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The entity set which has the primary key is called as Strong entity set.</a:t>
            </a:r>
            <a:endParaRPr/>
          </a:p>
          <a:p>
            <a:pPr indent="-342900" lvl="0" marL="342900" marR="0" rtl="0" algn="just">
              <a:lnSpc>
                <a:spcPct val="100000"/>
              </a:lnSpc>
              <a:spcBef>
                <a:spcPts val="544"/>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A member of a strong entity set is called </a:t>
            </a:r>
            <a:r>
              <a:rPr b="0" i="0" lang="en-US" sz="3200" u="none" cap="none" strike="noStrike">
                <a:solidFill>
                  <a:srgbClr val="FF0000"/>
                </a:solidFill>
                <a:latin typeface="Calibri"/>
                <a:ea typeface="Calibri"/>
                <a:cs typeface="Calibri"/>
                <a:sym typeface="Calibri"/>
              </a:rPr>
              <a:t>dominant entity </a:t>
            </a:r>
            <a:r>
              <a:rPr b="0" i="0" lang="en-US" sz="3200" u="none" cap="none" strike="noStrike">
                <a:solidFill>
                  <a:schemeClr val="dk1"/>
                </a:solidFill>
                <a:latin typeface="Calibri"/>
                <a:ea typeface="Calibri"/>
                <a:cs typeface="Calibri"/>
                <a:sym typeface="Calibri"/>
              </a:rPr>
              <a:t>and member of a weak entity set is called </a:t>
            </a:r>
            <a:r>
              <a:rPr b="0" i="0" lang="en-US" sz="3200" u="none" cap="none" strike="noStrike">
                <a:solidFill>
                  <a:srgbClr val="FF0000"/>
                </a:solidFill>
                <a:latin typeface="Calibri"/>
                <a:ea typeface="Calibri"/>
                <a:cs typeface="Calibri"/>
                <a:sym typeface="Calibri"/>
              </a:rPr>
              <a:t>subordinate entity</a:t>
            </a:r>
            <a:r>
              <a:rPr b="0" i="0" lang="en-US" sz="3200" u="none" cap="none" strike="noStrike">
                <a:solidFill>
                  <a:schemeClr val="dk1"/>
                </a:solidFill>
                <a:latin typeface="Calibri"/>
                <a:ea typeface="Calibri"/>
                <a:cs typeface="Calibri"/>
                <a:sym typeface="Calibri"/>
              </a:rPr>
              <a:t>.</a:t>
            </a:r>
            <a:endParaRPr/>
          </a:p>
          <a:p>
            <a:pPr indent="-342900" lvl="0" marL="342900" marR="0" rtl="0" algn="just">
              <a:lnSpc>
                <a:spcPct val="100000"/>
              </a:lnSpc>
              <a:spcBef>
                <a:spcPts val="544"/>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Weak entity does not have a primary key but we need a mean to distinguish among other entities. The </a:t>
            </a:r>
            <a:r>
              <a:rPr b="0" i="0" lang="en-US" sz="3200" u="none" cap="none" strike="noStrike">
                <a:solidFill>
                  <a:srgbClr val="FF0000"/>
                </a:solidFill>
                <a:latin typeface="Calibri"/>
                <a:ea typeface="Calibri"/>
                <a:cs typeface="Calibri"/>
                <a:sym typeface="Calibri"/>
              </a:rPr>
              <a:t>discriminator</a:t>
            </a:r>
            <a:r>
              <a:rPr b="0" i="0" lang="en-US" sz="3200" u="none" cap="none" strike="noStrike">
                <a:solidFill>
                  <a:schemeClr val="dk1"/>
                </a:solidFill>
                <a:latin typeface="Calibri"/>
                <a:ea typeface="Calibri"/>
                <a:cs typeface="Calibri"/>
                <a:sym typeface="Calibri"/>
              </a:rPr>
              <a:t> of a weak entity set is a set of attributes that allows this distinction to be made. Ex: payment_number.</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3"/>
          <p:cNvSpPr txBox="1"/>
          <p:nvPr>
            <p:ph type="title"/>
          </p:nvPr>
        </p:nvSpPr>
        <p:spPr>
          <a:xfrm>
            <a:off x="457200" y="304800"/>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Strong entity sets</a:t>
            </a:r>
            <a:endParaRPr/>
          </a:p>
        </p:txBody>
      </p:sp>
      <p:sp>
        <p:nvSpPr>
          <p:cNvPr id="357" name="Google Shape;357;p4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marR="0" rtl="0" algn="just">
              <a:lnSpc>
                <a:spcPct val="100000"/>
              </a:lnSpc>
              <a:spcBef>
                <a:spcPts val="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The strong entity always have a primary key.</a:t>
            </a:r>
            <a:endParaRPr/>
          </a:p>
          <a:p>
            <a:pPr indent="-342900" lvl="0" marL="342900" marR="0" rtl="0" algn="just">
              <a:lnSpc>
                <a:spcPct val="100000"/>
              </a:lnSpc>
              <a:spcBef>
                <a:spcPts val="640"/>
              </a:spcBef>
              <a:spcAft>
                <a:spcPts val="0"/>
              </a:spcAft>
              <a:buClr>
                <a:schemeClr val="dk1"/>
              </a:buClr>
              <a:buSzPts val="3200"/>
              <a:buFont typeface="Arial"/>
              <a:buChar char="•"/>
            </a:pPr>
            <a:r>
              <a:rPr lang="en-US"/>
              <a:t>Its existence is not dependent on any other entity i.e. it is independent of other entity.</a:t>
            </a:r>
            <a:endParaRPr/>
          </a:p>
          <a:p>
            <a:pPr indent="-342900" lvl="0" marL="342900" marR="0" rtl="0" algn="just">
              <a:lnSpc>
                <a:spcPct val="100000"/>
              </a:lnSpc>
              <a:spcBef>
                <a:spcPts val="64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A set of strong entities is known as strong ent</a:t>
            </a:r>
            <a:r>
              <a:rPr lang="en-US"/>
              <a:t>ity set.</a:t>
            </a:r>
            <a:endParaRPr/>
          </a:p>
          <a:p>
            <a:pPr indent="-342900" lvl="0" marL="342900" marR="0" rtl="0" algn="just">
              <a:lnSpc>
                <a:spcPct val="100000"/>
              </a:lnSpc>
              <a:spcBef>
                <a:spcPts val="64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Strong entity is</a:t>
            </a:r>
            <a:r>
              <a:rPr lang="en-US"/>
              <a:t> </a:t>
            </a:r>
            <a:r>
              <a:rPr b="0" i="0" lang="en-US" sz="3200" u="none" cap="none" strike="noStrike">
                <a:solidFill>
                  <a:schemeClr val="dk1"/>
                </a:solidFill>
                <a:latin typeface="Calibri"/>
                <a:ea typeface="Calibri"/>
                <a:cs typeface="Calibri"/>
                <a:sym typeface="Calibri"/>
              </a:rPr>
              <a:t>represe</a:t>
            </a:r>
            <a:r>
              <a:rPr lang="en-US"/>
              <a:t>nted by a single rectangle.</a:t>
            </a:r>
            <a:endParaRPr b="0" i="0" sz="3200" u="none" cap="none" strike="noStrike">
              <a:solidFill>
                <a:schemeClr val="dk1"/>
              </a:solidFill>
              <a:latin typeface="Calibri"/>
              <a:ea typeface="Calibri"/>
              <a:cs typeface="Calibri"/>
              <a:sym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4"/>
          <p:cNvSpPr txBox="1"/>
          <p:nvPr>
            <p:ph type="title"/>
          </p:nvPr>
        </p:nvSpPr>
        <p:spPr>
          <a:xfrm>
            <a:off x="457200" y="304800"/>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lang="en-US">
                <a:solidFill>
                  <a:srgbClr val="366092"/>
                </a:solidFill>
              </a:rPr>
              <a:t>Weak</a:t>
            </a:r>
            <a:r>
              <a:rPr b="1" i="0" lang="en-US" sz="4400" u="none" cap="none" strike="noStrike">
                <a:solidFill>
                  <a:srgbClr val="366092"/>
                </a:solidFill>
                <a:latin typeface="Calibri"/>
                <a:ea typeface="Calibri"/>
                <a:cs typeface="Calibri"/>
                <a:sym typeface="Calibri"/>
              </a:rPr>
              <a:t> entity sets</a:t>
            </a:r>
            <a:endParaRPr/>
          </a:p>
        </p:txBody>
      </p:sp>
      <p:sp>
        <p:nvSpPr>
          <p:cNvPr id="363" name="Google Shape;363;p4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marR="0" rtl="0" algn="just">
              <a:lnSpc>
                <a:spcPct val="100000"/>
              </a:lnSpc>
              <a:spcBef>
                <a:spcPts val="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The weak entity does not have a sufficient attribute to form a primary key.</a:t>
            </a:r>
            <a:endParaRPr/>
          </a:p>
          <a:p>
            <a:pPr indent="-342900" lvl="0" marL="342900" marR="0" rtl="0" algn="just">
              <a:lnSpc>
                <a:spcPct val="100000"/>
              </a:lnSpc>
              <a:spcBef>
                <a:spcPts val="64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It depends on the strong entity to ensure its existence. </a:t>
            </a:r>
            <a:endParaRPr/>
          </a:p>
          <a:p>
            <a:pPr indent="-342900" lvl="0" marL="342900" marR="0" rtl="0" algn="just">
              <a:lnSpc>
                <a:spcPct val="100000"/>
              </a:lnSpc>
              <a:spcBef>
                <a:spcPts val="64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A set of weak entities is known as weak entity set.</a:t>
            </a:r>
            <a:endParaRPr/>
          </a:p>
          <a:p>
            <a:pPr indent="-342900" lvl="0" marL="342900" marR="0" rtl="0" algn="just">
              <a:lnSpc>
                <a:spcPct val="100000"/>
              </a:lnSpc>
              <a:spcBef>
                <a:spcPts val="640"/>
              </a:spcBef>
              <a:spcAft>
                <a:spcPts val="0"/>
              </a:spcAft>
              <a:buClr>
                <a:schemeClr val="dk1"/>
              </a:buClr>
              <a:buSzPts val="3200"/>
              <a:buFont typeface="Arial"/>
              <a:buChar char="•"/>
            </a:pPr>
            <a:r>
              <a:rPr lang="en-US"/>
              <a:t>Weak entity is represented by double rectangle.</a:t>
            </a:r>
            <a:endParaRPr b="0" i="0" sz="3200" u="none" cap="none" strike="noStrike">
              <a:solidFill>
                <a:schemeClr val="dk1"/>
              </a:solidFill>
              <a:latin typeface="Calibri"/>
              <a:ea typeface="Calibri"/>
              <a:cs typeface="Calibri"/>
              <a:sym typeface="Calibri"/>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Example</a:t>
            </a:r>
            <a:endParaRPr/>
          </a:p>
        </p:txBody>
      </p:sp>
      <p:pic>
        <p:nvPicPr>
          <p:cNvPr id="369" name="Google Shape;369;p45"/>
          <p:cNvPicPr preferRelativeResize="0"/>
          <p:nvPr>
            <p:ph idx="1" type="body"/>
          </p:nvPr>
        </p:nvPicPr>
        <p:blipFill rotWithShape="1">
          <a:blip r:embed="rId3">
            <a:alphaModFix/>
          </a:blip>
          <a:srcRect b="0" l="0" r="0" t="0"/>
          <a:stretch/>
        </p:blipFill>
        <p:spPr>
          <a:xfrm>
            <a:off x="457200" y="2057400"/>
            <a:ext cx="8382000" cy="3036888"/>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Weak and Strong Entity</a:t>
            </a:r>
            <a:endParaRPr/>
          </a:p>
        </p:txBody>
      </p:sp>
      <p:pic>
        <p:nvPicPr>
          <p:cNvPr id="375" name="Google Shape;375;p46"/>
          <p:cNvPicPr preferRelativeResize="0"/>
          <p:nvPr>
            <p:ph idx="1" type="body"/>
          </p:nvPr>
        </p:nvPicPr>
        <p:blipFill rotWithShape="1">
          <a:blip r:embed="rId3">
            <a:alphaModFix/>
          </a:blip>
          <a:srcRect b="0" l="0" r="0" t="0"/>
          <a:stretch/>
        </p:blipFill>
        <p:spPr>
          <a:xfrm>
            <a:off x="228600" y="1295400"/>
            <a:ext cx="8696325" cy="53340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Roles</a:t>
            </a:r>
            <a:endParaRPr/>
          </a:p>
        </p:txBody>
      </p:sp>
      <p:sp>
        <p:nvSpPr>
          <p:cNvPr id="381" name="Google Shape;381;p47"/>
          <p:cNvSpPr txBox="1"/>
          <p:nvPr>
            <p:ph idx="1" type="body"/>
          </p:nvPr>
        </p:nvSpPr>
        <p:spPr>
          <a:xfrm>
            <a:off x="457200" y="1295400"/>
            <a:ext cx="8229600" cy="2438400"/>
          </a:xfrm>
          <a:prstGeom prst="rect">
            <a:avLst/>
          </a:prstGeom>
          <a:noFill/>
          <a:ln>
            <a:noFill/>
          </a:ln>
        </p:spPr>
        <p:txBody>
          <a:bodyPr anchorCtr="0" anchor="t" bIns="45700" lIns="91425" spcFirstLastPara="1" rIns="91425" wrap="square" tIns="45700">
            <a:normAutofit fontScale="70000" lnSpcReduction="20000"/>
          </a:bodyPr>
          <a:lstStyle/>
          <a:p>
            <a:pPr indent="-342900" lvl="0" marL="342900" marR="0" rtl="0" algn="just">
              <a:lnSpc>
                <a:spcPct val="100000"/>
              </a:lnSpc>
              <a:spcBef>
                <a:spcPts val="0"/>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Entity sets of a relationship need not be distinct</a:t>
            </a:r>
            <a:endParaRPr b="0" i="0" sz="2800" u="none" cap="none" strike="noStrike">
              <a:solidFill>
                <a:schemeClr val="dk1"/>
              </a:solidFill>
              <a:latin typeface="Calibri"/>
              <a:ea typeface="Calibri"/>
              <a:cs typeface="Calibri"/>
              <a:sym typeface="Calibri"/>
            </a:endParaRPr>
          </a:p>
          <a:p>
            <a:pPr indent="-342900" lvl="0" marL="342900" marR="0" rtl="0" algn="just">
              <a:lnSpc>
                <a:spcPct val="100000"/>
              </a:lnSpc>
              <a:spcBef>
                <a:spcPts val="448"/>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The labels “manager” and “worker” are called </a:t>
            </a:r>
            <a:r>
              <a:rPr b="1" i="0" lang="en-US" sz="3200" u="none" cap="none" strike="noStrike">
                <a:solidFill>
                  <a:schemeClr val="dk2"/>
                </a:solidFill>
                <a:latin typeface="Calibri"/>
                <a:ea typeface="Calibri"/>
                <a:cs typeface="Calibri"/>
                <a:sym typeface="Calibri"/>
              </a:rPr>
              <a:t>roles</a:t>
            </a:r>
            <a:r>
              <a:rPr b="0" i="0" lang="en-US" sz="3200" u="none" cap="none" strike="noStrike">
                <a:solidFill>
                  <a:schemeClr val="dk1"/>
                </a:solidFill>
                <a:latin typeface="Calibri"/>
                <a:ea typeface="Calibri"/>
                <a:cs typeface="Calibri"/>
                <a:sym typeface="Calibri"/>
              </a:rPr>
              <a:t>; they specify how employee entities interact via the works_for relationship set.</a:t>
            </a:r>
            <a:endParaRPr/>
          </a:p>
          <a:p>
            <a:pPr indent="-342900" lvl="0" marL="342900" marR="0" rtl="0" algn="just">
              <a:lnSpc>
                <a:spcPct val="100000"/>
              </a:lnSpc>
              <a:spcBef>
                <a:spcPts val="448"/>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Roles are indicated in E-R diagrams by labeling the lines that connect diamonds to rectangles.</a:t>
            </a:r>
            <a:endParaRPr/>
          </a:p>
          <a:p>
            <a:pPr indent="-342900" lvl="0" marL="342900" marR="0" rtl="0" algn="just">
              <a:lnSpc>
                <a:spcPct val="100000"/>
              </a:lnSpc>
              <a:spcBef>
                <a:spcPts val="448"/>
              </a:spcBef>
              <a:spcAft>
                <a:spcPts val="0"/>
              </a:spcAft>
              <a:buClr>
                <a:schemeClr val="dk1"/>
              </a:buClr>
              <a:buSzPct val="100000"/>
              <a:buFont typeface="Arial"/>
              <a:buChar char="•"/>
            </a:pPr>
            <a:r>
              <a:rPr b="0" i="0" lang="en-US" sz="3200" u="none" cap="none" strike="noStrike">
                <a:solidFill>
                  <a:schemeClr val="dk1"/>
                </a:solidFill>
                <a:latin typeface="Calibri"/>
                <a:ea typeface="Calibri"/>
                <a:cs typeface="Calibri"/>
                <a:sym typeface="Calibri"/>
              </a:rPr>
              <a:t>Role labels are optional, and are used to clarify semantics of the relationship</a:t>
            </a:r>
            <a:endParaRPr/>
          </a:p>
          <a:p>
            <a:pPr indent="-200660" lvl="0" marL="342900" marR="0" rtl="0" algn="just">
              <a:lnSpc>
                <a:spcPct val="100000"/>
              </a:lnSpc>
              <a:spcBef>
                <a:spcPts val="448"/>
              </a:spcBef>
              <a:spcAft>
                <a:spcPts val="0"/>
              </a:spcAft>
              <a:buClr>
                <a:schemeClr val="dk1"/>
              </a:buClr>
              <a:buSzPct val="100000"/>
              <a:buFont typeface="Arial"/>
              <a:buNone/>
            </a:pPr>
            <a:r>
              <a:t/>
            </a:r>
            <a:endParaRPr b="0" i="0" sz="3200" u="none" cap="none" strike="noStrike">
              <a:solidFill>
                <a:schemeClr val="dk1"/>
              </a:solidFill>
              <a:latin typeface="Calibri"/>
              <a:ea typeface="Calibri"/>
              <a:cs typeface="Calibri"/>
              <a:sym typeface="Calibri"/>
            </a:endParaRPr>
          </a:p>
          <a:p>
            <a:pPr indent="-200660" lvl="0" marL="342900" marR="0" rtl="0" algn="l">
              <a:lnSpc>
                <a:spcPct val="100000"/>
              </a:lnSpc>
              <a:spcBef>
                <a:spcPts val="448"/>
              </a:spcBef>
              <a:spcAft>
                <a:spcPts val="0"/>
              </a:spcAft>
              <a:buClr>
                <a:schemeClr val="dk1"/>
              </a:buClr>
              <a:buSzPct val="100000"/>
              <a:buFont typeface="Arial"/>
              <a:buNone/>
            </a:pPr>
            <a:r>
              <a:t/>
            </a:r>
            <a:endParaRPr b="0" i="0" sz="3200" u="none" cap="none" strike="noStrike">
              <a:solidFill>
                <a:schemeClr val="dk1"/>
              </a:solidFill>
              <a:latin typeface="Calibri"/>
              <a:ea typeface="Calibri"/>
              <a:cs typeface="Calibri"/>
              <a:sym typeface="Calibri"/>
            </a:endParaRPr>
          </a:p>
        </p:txBody>
      </p:sp>
      <p:pic>
        <p:nvPicPr>
          <p:cNvPr id="382" name="Google Shape;382;p47"/>
          <p:cNvPicPr preferRelativeResize="0"/>
          <p:nvPr/>
        </p:nvPicPr>
        <p:blipFill rotWithShape="1">
          <a:blip r:embed="rId3">
            <a:alphaModFix/>
          </a:blip>
          <a:srcRect b="17994" l="578" r="577" t="17995"/>
          <a:stretch/>
        </p:blipFill>
        <p:spPr>
          <a:xfrm>
            <a:off x="1524000" y="3810000"/>
            <a:ext cx="6046788" cy="2936875"/>
          </a:xfrm>
          <a:prstGeom prst="rect">
            <a:avLst/>
          </a:prstGeom>
          <a:noFill/>
          <a:ln cap="flat" cmpd="dbl" w="38100">
            <a:solidFill>
              <a:schemeClr val="dk2"/>
            </a:solidFill>
            <a:prstDash val="solid"/>
            <a:miter lim="8000"/>
            <a:headEnd len="sm" w="sm" type="none"/>
            <a:tailEnd len="sm" w="sm" type="none"/>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Steps in designing E-R Diagram</a:t>
            </a:r>
            <a:endParaRPr/>
          </a:p>
        </p:txBody>
      </p:sp>
      <p:sp>
        <p:nvSpPr>
          <p:cNvPr id="388" name="Google Shape;388;p4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p>
            <a:pPr indent="-342900" lvl="0" marL="342900" marR="0" rtl="0" algn="l">
              <a:lnSpc>
                <a:spcPct val="100000"/>
              </a:lnSpc>
              <a:spcBef>
                <a:spcPts val="0"/>
              </a:spcBef>
              <a:spcAft>
                <a:spcPts val="0"/>
              </a:spcAft>
              <a:buClr>
                <a:schemeClr val="dk1"/>
              </a:buClr>
              <a:buSzPts val="3200"/>
              <a:buFont typeface="Arial"/>
              <a:buChar char="•"/>
            </a:pPr>
            <a:r>
              <a:rPr b="0" i="0" lang="en-US" sz="3200" u="none" cap="none" strike="noStrike">
                <a:solidFill>
                  <a:schemeClr val="dk1"/>
                </a:solidFill>
                <a:latin typeface="Calibri"/>
                <a:ea typeface="Calibri"/>
                <a:cs typeface="Calibri"/>
                <a:sym typeface="Calibri"/>
              </a:rPr>
              <a:t>There are following steps:</a:t>
            </a:r>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Identify the entities from the requirement sheets</a:t>
            </a:r>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Find relationships among those entities</a:t>
            </a:r>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Identify the key attributes for every entity</a:t>
            </a:r>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Identify other relevant attributes</a:t>
            </a:r>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Draw complete E-R diagram with all attributes including Primary key</a:t>
            </a:r>
            <a:endParaRPr/>
          </a:p>
          <a:p>
            <a:pPr indent="-285750" lvl="1" marL="742950"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Calibri"/>
                <a:ea typeface="Calibri"/>
                <a:cs typeface="Calibri"/>
                <a:sym typeface="Calibri"/>
              </a:rPr>
              <a:t>Review your results with your Business users</a:t>
            </a:r>
            <a:endParaRPr/>
          </a:p>
          <a:p>
            <a:pPr indent="0" lvl="0" marL="0" marR="0" rtl="0" algn="l">
              <a:lnSpc>
                <a:spcPct val="100000"/>
              </a:lnSpc>
              <a:spcBef>
                <a:spcPts val="640"/>
              </a:spcBef>
              <a:spcAft>
                <a:spcPts val="0"/>
              </a:spcAft>
              <a:buClr>
                <a:schemeClr val="dk1"/>
              </a:buClr>
              <a:buSzPts val="3200"/>
              <a:buFont typeface="Arial"/>
              <a:buNone/>
            </a:pPr>
            <a:r>
              <a:t/>
            </a:r>
            <a:endParaRPr b="0" i="0" sz="3200" u="none" cap="none" strike="noStrike">
              <a:solidFill>
                <a:schemeClr val="dk1"/>
              </a:solidFill>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49"/>
          <p:cNvSpPr txBox="1"/>
          <p:nvPr>
            <p:ph type="title"/>
          </p:nvPr>
        </p:nvSpPr>
        <p:spPr>
          <a:xfrm>
            <a:off x="457200" y="457200"/>
            <a:ext cx="8229600" cy="1143000"/>
          </a:xfrm>
          <a:prstGeom prst="rect">
            <a:avLst/>
          </a:prstGeom>
          <a:noFill/>
          <a:ln>
            <a:noFill/>
          </a:ln>
        </p:spPr>
        <p:txBody>
          <a:bodyPr anchorCtr="0" anchor="ctr" bIns="45700" lIns="91425" spcFirstLastPara="1" rIns="91425" wrap="square" tIns="45700">
            <a:normAutofit fontScale="90000"/>
          </a:bodyPr>
          <a:lstStyle/>
          <a:p>
            <a:pPr indent="0" lvl="0" marL="0" marR="0" rtl="0" algn="ctr">
              <a:lnSpc>
                <a:spcPct val="100000"/>
              </a:lnSpc>
              <a:spcBef>
                <a:spcPts val="0"/>
              </a:spcBef>
              <a:spcAft>
                <a:spcPts val="0"/>
              </a:spcAft>
              <a:buClr>
                <a:srgbClr val="366092"/>
              </a:buClr>
              <a:buSzPct val="100000"/>
              <a:buFont typeface="Calibri"/>
              <a:buNone/>
            </a:pPr>
            <a:r>
              <a:rPr b="1" i="0" lang="en-US" sz="4400" u="none" cap="none" strike="noStrike">
                <a:solidFill>
                  <a:srgbClr val="366092"/>
                </a:solidFill>
                <a:latin typeface="Calibri"/>
                <a:ea typeface="Calibri"/>
                <a:cs typeface="Calibri"/>
                <a:sym typeface="Calibri"/>
              </a:rPr>
              <a:t>Example: University Management System</a:t>
            </a:r>
            <a:endParaRPr/>
          </a:p>
        </p:txBody>
      </p:sp>
      <p:pic>
        <p:nvPicPr>
          <p:cNvPr id="394" name="Google Shape;394;p49"/>
          <p:cNvPicPr preferRelativeResize="0"/>
          <p:nvPr>
            <p:ph idx="1" type="body"/>
          </p:nvPr>
        </p:nvPicPr>
        <p:blipFill rotWithShape="1">
          <a:blip r:embed="rId3">
            <a:alphaModFix/>
          </a:blip>
          <a:srcRect b="0" l="0" r="0" t="0"/>
          <a:stretch/>
        </p:blipFill>
        <p:spPr>
          <a:xfrm>
            <a:off x="381000" y="1752600"/>
            <a:ext cx="8458200" cy="4800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Levels of Abstraction(View of data)</a:t>
            </a:r>
            <a:endParaRPr/>
          </a:p>
        </p:txBody>
      </p:sp>
      <p:sp>
        <p:nvSpPr>
          <p:cNvPr id="117" name="Google Shape;117;p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538CD5"/>
              </a:buClr>
              <a:buSzPts val="2400"/>
              <a:buChar char="•"/>
            </a:pPr>
            <a:r>
              <a:rPr lang="en-US" sz="2400">
                <a:solidFill>
                  <a:srgbClr val="538CD5"/>
                </a:solidFill>
              </a:rPr>
              <a:t>Physical level: </a:t>
            </a:r>
            <a:r>
              <a:rPr lang="en-US" sz="2400"/>
              <a:t>describes how a record (e.g., customer) is stored. </a:t>
            </a:r>
            <a:endParaRPr/>
          </a:p>
          <a:p>
            <a:pPr indent="-342900" lvl="0" marL="342900" rtl="0" algn="l">
              <a:spcBef>
                <a:spcPts val="480"/>
              </a:spcBef>
              <a:spcAft>
                <a:spcPts val="0"/>
              </a:spcAft>
              <a:buClr>
                <a:srgbClr val="538CD5"/>
              </a:buClr>
              <a:buSzPts val="2400"/>
              <a:buChar char="•"/>
            </a:pPr>
            <a:r>
              <a:rPr lang="en-US" sz="2400">
                <a:solidFill>
                  <a:srgbClr val="538CD5"/>
                </a:solidFill>
              </a:rPr>
              <a:t>Logical level:</a:t>
            </a:r>
            <a:r>
              <a:rPr lang="en-US" sz="2400"/>
              <a:t> describes what data stored in database, and the relationships among the data. DBA, who decides what information to keep in the database, use the logical level of abstraction. </a:t>
            </a:r>
            <a:endParaRPr/>
          </a:p>
          <a:p>
            <a:pPr indent="-342900" lvl="0" marL="342900" rtl="0" algn="l">
              <a:spcBef>
                <a:spcPts val="480"/>
              </a:spcBef>
              <a:spcAft>
                <a:spcPts val="0"/>
              </a:spcAft>
              <a:buClr>
                <a:srgbClr val="538CD5"/>
              </a:buClr>
              <a:buSzPts val="2400"/>
              <a:buChar char="•"/>
            </a:pPr>
            <a:r>
              <a:rPr lang="en-US" sz="2400">
                <a:solidFill>
                  <a:srgbClr val="538CD5"/>
                </a:solidFill>
              </a:rPr>
              <a:t>View level: </a:t>
            </a:r>
            <a:r>
              <a:rPr lang="en-US" sz="2400"/>
              <a:t>describe only part of database .Application programs hide details of data types.Complexity remain due to variety of information stored. Views can also hide information (such as an employee’s salary) for security purposes.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5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of ER Diagram</a:t>
            </a:r>
            <a:endParaRPr/>
          </a:p>
        </p:txBody>
      </p:sp>
      <p:sp>
        <p:nvSpPr>
          <p:cNvPr id="400" name="Google Shape;400;p5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274320" lvl="0" marL="274320" marR="0" rtl="0" algn="l">
              <a:lnSpc>
                <a:spcPct val="100000"/>
              </a:lnSpc>
              <a:spcBef>
                <a:spcPts val="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In case of college, a college contain many departments</a:t>
            </a:r>
            <a:endParaRPr/>
          </a:p>
          <a:p>
            <a:pPr indent="-274320" lvl="0" marL="274320" marR="0" rtl="0" algn="l">
              <a:lnSpc>
                <a:spcPct val="100000"/>
              </a:lnSpc>
              <a:spcBef>
                <a:spcPts val="48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Each dept. can offer any number of courses</a:t>
            </a:r>
            <a:endParaRPr/>
          </a:p>
          <a:p>
            <a:pPr indent="-274320" lvl="0" marL="274320" marR="0" rtl="0" algn="l">
              <a:lnSpc>
                <a:spcPct val="100000"/>
              </a:lnSpc>
              <a:spcBef>
                <a:spcPts val="48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Many instructor can work in a dept.</a:t>
            </a:r>
            <a:endParaRPr/>
          </a:p>
          <a:p>
            <a:pPr indent="-274320" lvl="0" marL="274320" marR="0" rtl="0" algn="l">
              <a:lnSpc>
                <a:spcPct val="100000"/>
              </a:lnSpc>
              <a:spcBef>
                <a:spcPts val="48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An instructor can work only in one dept.</a:t>
            </a:r>
            <a:endParaRPr/>
          </a:p>
          <a:p>
            <a:pPr indent="-274320" lvl="0" marL="274320" marR="0" rtl="0" algn="l">
              <a:lnSpc>
                <a:spcPct val="100000"/>
              </a:lnSpc>
              <a:spcBef>
                <a:spcPts val="48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For each dept. there is head</a:t>
            </a:r>
            <a:endParaRPr/>
          </a:p>
          <a:p>
            <a:pPr indent="-274320" lvl="0" marL="274320" marR="0" rtl="0" algn="l">
              <a:lnSpc>
                <a:spcPct val="100000"/>
              </a:lnSpc>
              <a:spcBef>
                <a:spcPts val="48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An instructor can be head of only one dept.</a:t>
            </a:r>
            <a:endParaRPr/>
          </a:p>
          <a:p>
            <a:pPr indent="-274320" lvl="0" marL="274320" marR="0" rtl="0" algn="l">
              <a:lnSpc>
                <a:spcPct val="100000"/>
              </a:lnSpc>
              <a:spcBef>
                <a:spcPts val="48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Each instructor can take any no. of courses</a:t>
            </a:r>
            <a:endParaRPr/>
          </a:p>
          <a:p>
            <a:pPr indent="-274320" lvl="0" marL="274320" marR="0" rtl="0" algn="l">
              <a:lnSpc>
                <a:spcPct val="100000"/>
              </a:lnSpc>
              <a:spcBef>
                <a:spcPts val="48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A course can be taken by only one instructor</a:t>
            </a:r>
            <a:endParaRPr/>
          </a:p>
          <a:p>
            <a:pPr indent="-274320" lvl="0" marL="274320" marR="0" rtl="0" algn="l">
              <a:lnSpc>
                <a:spcPct val="100000"/>
              </a:lnSpc>
              <a:spcBef>
                <a:spcPts val="48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A student can enroll for any no. of courses</a:t>
            </a:r>
            <a:endParaRPr/>
          </a:p>
          <a:p>
            <a:pPr indent="-274320" lvl="0" marL="274320" marR="0" rtl="0" algn="l">
              <a:lnSpc>
                <a:spcPct val="100000"/>
              </a:lnSpc>
              <a:spcBef>
                <a:spcPts val="480"/>
              </a:spcBef>
              <a:spcAft>
                <a:spcPts val="0"/>
              </a:spcAft>
              <a:buClr>
                <a:schemeClr val="accent3"/>
              </a:buClr>
              <a:buSzPts val="2400"/>
              <a:buFont typeface="Noto Sans Symbols"/>
              <a:buChar char="⚫"/>
            </a:pPr>
            <a:r>
              <a:rPr b="0" i="0" lang="en-US" sz="2400" u="none" cap="none" strike="noStrike">
                <a:solidFill>
                  <a:schemeClr val="dk1"/>
                </a:solidFill>
                <a:latin typeface="Calibri"/>
                <a:ea typeface="Calibri"/>
                <a:cs typeface="Calibri"/>
                <a:sym typeface="Calibri"/>
              </a:rPr>
              <a:t>Each course can have any no. of students</a:t>
            </a:r>
            <a:endParaRPr/>
          </a:p>
          <a:p>
            <a:pPr indent="-121920" lvl="0" marL="274320" marR="0" rtl="0" algn="l">
              <a:lnSpc>
                <a:spcPct val="100000"/>
              </a:lnSpc>
              <a:spcBef>
                <a:spcPts val="480"/>
              </a:spcBef>
              <a:spcAft>
                <a:spcPts val="0"/>
              </a:spcAft>
              <a:buClr>
                <a:schemeClr val="accent3"/>
              </a:buClr>
              <a:buSzPts val="2400"/>
              <a:buFont typeface="Noto Sans Symbols"/>
              <a:buNone/>
            </a:pPr>
            <a:r>
              <a:t/>
            </a:r>
            <a:endParaRPr b="0" i="0" sz="2400" u="none" cap="none" strike="noStrike">
              <a:solidFill>
                <a:schemeClr val="dk1"/>
              </a:solidFill>
              <a:latin typeface="Calibri"/>
              <a:ea typeface="Calibri"/>
              <a:cs typeface="Calibri"/>
              <a:sym typeface="Calibri"/>
            </a:endParaRPr>
          </a:p>
          <a:p>
            <a:pPr indent="-121920" lvl="0" marL="274320" marR="0" rtl="0" algn="l">
              <a:lnSpc>
                <a:spcPct val="100000"/>
              </a:lnSpc>
              <a:spcBef>
                <a:spcPts val="480"/>
              </a:spcBef>
              <a:spcAft>
                <a:spcPts val="0"/>
              </a:spcAft>
              <a:buClr>
                <a:schemeClr val="accent3"/>
              </a:buClr>
              <a:buSzPts val="2400"/>
              <a:buFont typeface="Noto Sans Symbols"/>
              <a:buNone/>
            </a:pPr>
            <a:r>
              <a:t/>
            </a:r>
            <a:endParaRPr b="0" i="0" sz="2400" u="none" cap="none" strike="noStrike">
              <a:solidFill>
                <a:schemeClr val="dk1"/>
              </a:solidFill>
              <a:latin typeface="Calibri"/>
              <a:ea typeface="Calibri"/>
              <a:cs typeface="Calibri"/>
              <a:sym typeface="Calibri"/>
            </a:endParaRPr>
          </a:p>
          <a:p>
            <a:pPr indent="-121920" lvl="0" marL="274320" marR="0" rtl="0" algn="l">
              <a:lnSpc>
                <a:spcPct val="100000"/>
              </a:lnSpc>
              <a:spcBef>
                <a:spcPts val="480"/>
              </a:spcBef>
              <a:spcAft>
                <a:spcPts val="0"/>
              </a:spcAft>
              <a:buClr>
                <a:schemeClr val="accent3"/>
              </a:buClr>
              <a:buSzPts val="2400"/>
              <a:buFont typeface="Noto Sans Symbols"/>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5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of ER Diagram</a:t>
            </a:r>
            <a:endParaRPr/>
          </a:p>
        </p:txBody>
      </p:sp>
      <p:sp>
        <p:nvSpPr>
          <p:cNvPr id="406" name="Google Shape;406;p5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dk1"/>
              </a:buClr>
              <a:buSzPts val="2800"/>
              <a:buChar char="•"/>
            </a:pPr>
            <a:r>
              <a:rPr b="1" lang="en-US" sz="2800"/>
              <a:t>Step 1 : Identify the Entities</a:t>
            </a:r>
            <a:endParaRPr/>
          </a:p>
          <a:p>
            <a:pPr indent="-342900" lvl="0" marL="342900" rtl="0" algn="l">
              <a:spcBef>
                <a:spcPts val="560"/>
              </a:spcBef>
              <a:spcAft>
                <a:spcPts val="0"/>
              </a:spcAft>
              <a:buClr>
                <a:schemeClr val="dk1"/>
              </a:buClr>
              <a:buSzPts val="2800"/>
              <a:buFont typeface="Noto Sans Symbols"/>
              <a:buNone/>
            </a:pPr>
            <a:r>
              <a:t/>
            </a:r>
            <a:endParaRPr sz="2800"/>
          </a:p>
          <a:p>
            <a:pPr indent="-342900" lvl="0" marL="342900" rtl="0" algn="l">
              <a:spcBef>
                <a:spcPts val="560"/>
              </a:spcBef>
              <a:spcAft>
                <a:spcPts val="0"/>
              </a:spcAft>
              <a:buClr>
                <a:schemeClr val="dk1"/>
              </a:buClr>
              <a:buSzPts val="2800"/>
              <a:buFont typeface="Noto Sans Symbols"/>
              <a:buNone/>
            </a:pPr>
            <a:r>
              <a:rPr lang="en-US" sz="2800"/>
              <a:t>What are the entities here?</a:t>
            </a:r>
            <a:endParaRPr/>
          </a:p>
          <a:p>
            <a:pPr indent="0" lvl="0" marL="0" rtl="0" algn="l">
              <a:spcBef>
                <a:spcPts val="560"/>
              </a:spcBef>
              <a:spcAft>
                <a:spcPts val="0"/>
              </a:spcAft>
              <a:buClr>
                <a:schemeClr val="dk1"/>
              </a:buClr>
              <a:buSzPts val="2800"/>
              <a:buNone/>
            </a:pPr>
            <a:r>
              <a:rPr lang="en-US" sz="2800"/>
              <a:t>From the statements given, the entities are</a:t>
            </a:r>
            <a:endParaRPr/>
          </a:p>
          <a:p>
            <a:pPr indent="-342900" lvl="0" marL="342900" rtl="0" algn="l">
              <a:spcBef>
                <a:spcPts val="560"/>
              </a:spcBef>
              <a:spcAft>
                <a:spcPts val="0"/>
              </a:spcAft>
              <a:buClr>
                <a:schemeClr val="dk1"/>
              </a:buClr>
              <a:buSzPts val="2800"/>
              <a:buChar char="•"/>
            </a:pPr>
            <a:r>
              <a:rPr lang="en-US" sz="2800"/>
              <a:t>Department</a:t>
            </a:r>
            <a:endParaRPr/>
          </a:p>
          <a:p>
            <a:pPr indent="-342900" lvl="0" marL="342900" rtl="0" algn="l">
              <a:spcBef>
                <a:spcPts val="560"/>
              </a:spcBef>
              <a:spcAft>
                <a:spcPts val="0"/>
              </a:spcAft>
              <a:buClr>
                <a:schemeClr val="dk1"/>
              </a:buClr>
              <a:buSzPts val="2800"/>
              <a:buChar char="•"/>
            </a:pPr>
            <a:r>
              <a:rPr lang="en-US" sz="2800"/>
              <a:t>Course</a:t>
            </a:r>
            <a:endParaRPr/>
          </a:p>
          <a:p>
            <a:pPr indent="-342900" lvl="0" marL="342900" rtl="0" algn="l">
              <a:spcBef>
                <a:spcPts val="560"/>
              </a:spcBef>
              <a:spcAft>
                <a:spcPts val="0"/>
              </a:spcAft>
              <a:buClr>
                <a:schemeClr val="dk1"/>
              </a:buClr>
              <a:buSzPts val="2800"/>
              <a:buChar char="•"/>
            </a:pPr>
            <a:r>
              <a:rPr b="0" i="0" lang="en-US" sz="2800" u="none" cap="none" strike="noStrike">
                <a:solidFill>
                  <a:schemeClr val="dk1"/>
                </a:solidFill>
                <a:latin typeface="Calibri"/>
                <a:ea typeface="Calibri"/>
                <a:cs typeface="Calibri"/>
                <a:sym typeface="Calibri"/>
              </a:rPr>
              <a:t>instructor </a:t>
            </a:r>
            <a:endParaRPr/>
          </a:p>
          <a:p>
            <a:pPr indent="-342900" lvl="0" marL="342900" rtl="0" algn="l">
              <a:spcBef>
                <a:spcPts val="560"/>
              </a:spcBef>
              <a:spcAft>
                <a:spcPts val="0"/>
              </a:spcAft>
              <a:buClr>
                <a:schemeClr val="dk1"/>
              </a:buClr>
              <a:buSzPts val="2800"/>
              <a:buChar char="•"/>
            </a:pPr>
            <a:r>
              <a:rPr lang="en-US" sz="2800"/>
              <a:t>Student</a:t>
            </a:r>
            <a:endParaRPr/>
          </a:p>
          <a:p>
            <a:pPr indent="-165100" lvl="0" marL="342900" rtl="0" algn="l">
              <a:spcBef>
                <a:spcPts val="560"/>
              </a:spcBef>
              <a:spcAft>
                <a:spcPts val="0"/>
              </a:spcAft>
              <a:buClr>
                <a:schemeClr val="dk1"/>
              </a:buClr>
              <a:buSzPts val="2800"/>
              <a:buNone/>
            </a:pPr>
            <a:r>
              <a:t/>
            </a:r>
            <a:endParaRPr sz="28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of ER Diagram</a:t>
            </a:r>
            <a:endParaRPr/>
          </a:p>
        </p:txBody>
      </p:sp>
      <p:sp>
        <p:nvSpPr>
          <p:cNvPr id="412" name="Google Shape;412;p5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fontScale="70000" lnSpcReduction="20000"/>
          </a:bodyPr>
          <a:lstStyle/>
          <a:p>
            <a:pPr indent="-274320" lvl="0" marL="274320" marR="0" rtl="0" algn="l">
              <a:lnSpc>
                <a:spcPct val="100000"/>
              </a:lnSpc>
              <a:spcBef>
                <a:spcPts val="0"/>
              </a:spcBef>
              <a:spcAft>
                <a:spcPts val="0"/>
              </a:spcAft>
              <a:buClr>
                <a:schemeClr val="accent3"/>
              </a:buClr>
              <a:buSzPct val="100000"/>
              <a:buFont typeface="Noto Sans Symbols"/>
              <a:buChar char="⚫"/>
            </a:pPr>
            <a:r>
              <a:rPr b="1" i="0" lang="en-US" sz="3200" u="none" cap="none" strike="noStrike">
                <a:solidFill>
                  <a:schemeClr val="dk1"/>
                </a:solidFill>
                <a:latin typeface="Calibri"/>
                <a:ea typeface="Calibri"/>
                <a:cs typeface="Calibri"/>
                <a:sym typeface="Calibri"/>
              </a:rPr>
              <a:t>Step 2 : Identify the relationships</a:t>
            </a:r>
            <a:endParaRPr/>
          </a:p>
          <a:p>
            <a:pPr indent="-274320" lvl="0" marL="274320" marR="0" rtl="0" algn="l">
              <a:lnSpc>
                <a:spcPct val="100000"/>
              </a:lnSpc>
              <a:spcBef>
                <a:spcPts val="448"/>
              </a:spcBef>
              <a:spcAft>
                <a:spcPts val="0"/>
              </a:spcAft>
              <a:buClr>
                <a:schemeClr val="accent3"/>
              </a:buClr>
              <a:buSzPct val="100000"/>
              <a:buFont typeface="Noto Sans Symbols"/>
              <a:buChar char="⚫"/>
            </a:pPr>
            <a:r>
              <a:rPr b="0" i="0" lang="en-US" sz="3200" u="none" cap="none" strike="noStrike">
                <a:solidFill>
                  <a:schemeClr val="dk1"/>
                </a:solidFill>
                <a:latin typeface="Calibri"/>
                <a:ea typeface="Calibri"/>
                <a:cs typeface="Calibri"/>
                <a:sym typeface="Calibri"/>
              </a:rPr>
              <a:t>One department offers many courses. But one particular course can be offered by only one department. hence the cardinality between department and course is One to Many (1:N)</a:t>
            </a:r>
            <a:endParaRPr/>
          </a:p>
          <a:p>
            <a:pPr indent="-274320" lvl="0" marL="274320" marR="0" rtl="0" algn="l">
              <a:lnSpc>
                <a:spcPct val="100000"/>
              </a:lnSpc>
              <a:spcBef>
                <a:spcPts val="448"/>
              </a:spcBef>
              <a:spcAft>
                <a:spcPts val="0"/>
              </a:spcAft>
              <a:buClr>
                <a:schemeClr val="accent3"/>
              </a:buClr>
              <a:buSzPct val="100000"/>
              <a:buFont typeface="Noto Sans Symbols"/>
              <a:buChar char="⚫"/>
            </a:pPr>
            <a:r>
              <a:rPr b="0" i="0" lang="en-US" sz="3200" u="none" cap="none" strike="noStrike">
                <a:solidFill>
                  <a:schemeClr val="dk1"/>
                </a:solidFill>
                <a:latin typeface="Calibri"/>
                <a:ea typeface="Calibri"/>
                <a:cs typeface="Calibri"/>
                <a:sym typeface="Calibri"/>
              </a:rPr>
              <a:t>One department has multiple instructor . But instructor belongs to only one department. Hence the cardinality between department and instructor</a:t>
            </a:r>
            <a:r>
              <a:rPr lang="en-US"/>
              <a:t> </a:t>
            </a:r>
            <a:r>
              <a:rPr b="0" i="0" lang="en-US" sz="3200" u="none" cap="none" strike="noStrike">
                <a:solidFill>
                  <a:schemeClr val="dk1"/>
                </a:solidFill>
                <a:latin typeface="Calibri"/>
                <a:ea typeface="Calibri"/>
                <a:cs typeface="Calibri"/>
                <a:sym typeface="Calibri"/>
              </a:rPr>
              <a:t>is One to Many (1:N)</a:t>
            </a:r>
            <a:endParaRPr/>
          </a:p>
          <a:p>
            <a:pPr indent="-274320" lvl="0" marL="274320" marR="0" rtl="0" algn="l">
              <a:lnSpc>
                <a:spcPct val="100000"/>
              </a:lnSpc>
              <a:spcBef>
                <a:spcPts val="448"/>
              </a:spcBef>
              <a:spcAft>
                <a:spcPts val="0"/>
              </a:spcAft>
              <a:buClr>
                <a:schemeClr val="accent3"/>
              </a:buClr>
              <a:buSzPct val="100000"/>
              <a:buFont typeface="Noto Sans Symbols"/>
              <a:buChar char="⚫"/>
            </a:pPr>
            <a:r>
              <a:rPr b="0" i="0" lang="en-US" sz="3200" u="none" cap="none" strike="noStrike">
                <a:solidFill>
                  <a:schemeClr val="dk1"/>
                </a:solidFill>
                <a:latin typeface="Calibri"/>
                <a:ea typeface="Calibri"/>
                <a:cs typeface="Calibri"/>
                <a:sym typeface="Calibri"/>
              </a:rPr>
              <a:t>One department has only one head and one head can be the head of only one department. Hence the cardinality is one to one. (1:1)</a:t>
            </a:r>
            <a:endParaRPr/>
          </a:p>
          <a:p>
            <a:pPr indent="-274320" lvl="0" marL="274320" marR="0" rtl="0" algn="l">
              <a:lnSpc>
                <a:spcPct val="100000"/>
              </a:lnSpc>
              <a:spcBef>
                <a:spcPts val="448"/>
              </a:spcBef>
              <a:spcAft>
                <a:spcPts val="0"/>
              </a:spcAft>
              <a:buClr>
                <a:schemeClr val="accent3"/>
              </a:buClr>
              <a:buSzPct val="100000"/>
              <a:buFont typeface="Noto Sans Symbols"/>
              <a:buChar char="⚫"/>
            </a:pPr>
            <a:r>
              <a:rPr b="0" i="0" lang="en-US" sz="3200" u="none" cap="none" strike="noStrike">
                <a:solidFill>
                  <a:schemeClr val="dk1"/>
                </a:solidFill>
                <a:latin typeface="Calibri"/>
                <a:ea typeface="Calibri"/>
                <a:cs typeface="Calibri"/>
                <a:sym typeface="Calibri"/>
              </a:rPr>
              <a:t>One course can be enrolled by many students and one student can enroll for many courses. Hence the cardinality between course and student is Many to Many (M:N)</a:t>
            </a:r>
            <a:endParaRPr/>
          </a:p>
          <a:p>
            <a:pPr indent="-274320" lvl="0" marL="274320" marR="0" rtl="0" algn="l">
              <a:lnSpc>
                <a:spcPct val="100000"/>
              </a:lnSpc>
              <a:spcBef>
                <a:spcPts val="448"/>
              </a:spcBef>
              <a:spcAft>
                <a:spcPts val="0"/>
              </a:spcAft>
              <a:buClr>
                <a:schemeClr val="accent3"/>
              </a:buClr>
              <a:buSzPct val="100000"/>
              <a:buFont typeface="Noto Sans Symbols"/>
              <a:buChar char="⚫"/>
            </a:pPr>
            <a:r>
              <a:rPr b="0" i="0" lang="en-US" sz="3200" u="none" cap="none" strike="noStrike">
                <a:solidFill>
                  <a:schemeClr val="dk1"/>
                </a:solidFill>
                <a:latin typeface="Calibri"/>
                <a:ea typeface="Calibri"/>
                <a:cs typeface="Calibri"/>
                <a:sym typeface="Calibri"/>
              </a:rPr>
              <a:t>One course is taught by only one instructor. But one instructor teaches many courses. Hence the cardinality between course and instructor is Many to One (N :1)</a:t>
            </a:r>
            <a:endParaRPr/>
          </a:p>
          <a:p>
            <a:pPr indent="-132080" lvl="0" marL="274320" marR="0" rtl="0" algn="l">
              <a:lnSpc>
                <a:spcPct val="100000"/>
              </a:lnSpc>
              <a:spcBef>
                <a:spcPts val="448"/>
              </a:spcBef>
              <a:spcAft>
                <a:spcPts val="0"/>
              </a:spcAft>
              <a:buClr>
                <a:schemeClr val="accent3"/>
              </a:buClr>
              <a:buSzPct val="100000"/>
              <a:buFont typeface="Noto Sans Symbols"/>
              <a:buNone/>
            </a:pPr>
            <a:r>
              <a:t/>
            </a:r>
            <a:endParaRPr b="0" i="0" sz="3200" u="none" cap="none" strike="noStrike">
              <a:solidFill>
                <a:schemeClr val="dk1"/>
              </a:solidFill>
              <a:latin typeface="Calibri"/>
              <a:ea typeface="Calibri"/>
              <a:cs typeface="Calibri"/>
              <a:sym typeface="Calibri"/>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5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of ER Diagram</a:t>
            </a:r>
            <a:endParaRPr/>
          </a:p>
        </p:txBody>
      </p:sp>
      <p:sp>
        <p:nvSpPr>
          <p:cNvPr id="418" name="Google Shape;418;p5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dk1"/>
              </a:buClr>
              <a:buSzPts val="2800"/>
              <a:buChar char="•"/>
            </a:pPr>
            <a:r>
              <a:rPr b="1" lang="en-US" sz="2800"/>
              <a:t>Step 3: Identify the key attributes</a:t>
            </a:r>
            <a:endParaRPr/>
          </a:p>
          <a:p>
            <a:pPr indent="-165100" lvl="0" marL="342900" rtl="0" algn="l">
              <a:spcBef>
                <a:spcPts val="560"/>
              </a:spcBef>
              <a:spcAft>
                <a:spcPts val="0"/>
              </a:spcAft>
              <a:buClr>
                <a:schemeClr val="dk1"/>
              </a:buClr>
              <a:buSzPts val="2800"/>
              <a:buNone/>
            </a:pPr>
            <a:r>
              <a:t/>
            </a:r>
            <a:endParaRPr sz="2800"/>
          </a:p>
          <a:p>
            <a:pPr indent="-342900" lvl="0" marL="342900" rtl="0" algn="l">
              <a:spcBef>
                <a:spcPts val="560"/>
              </a:spcBef>
              <a:spcAft>
                <a:spcPts val="0"/>
              </a:spcAft>
              <a:buClr>
                <a:schemeClr val="dk1"/>
              </a:buClr>
              <a:buSzPts val="2800"/>
              <a:buChar char="•"/>
            </a:pPr>
            <a:r>
              <a:rPr lang="en-US" sz="2800"/>
              <a:t>"Departmen_Name" can identify a department uniquely. Hence Department_Name is the key attribute for the Entity "Department".</a:t>
            </a:r>
            <a:endParaRPr/>
          </a:p>
          <a:p>
            <a:pPr indent="-342900" lvl="0" marL="342900" rtl="0" algn="l">
              <a:spcBef>
                <a:spcPts val="560"/>
              </a:spcBef>
              <a:spcAft>
                <a:spcPts val="0"/>
              </a:spcAft>
              <a:buClr>
                <a:schemeClr val="dk1"/>
              </a:buClr>
              <a:buSzPts val="2800"/>
              <a:buChar char="•"/>
            </a:pPr>
            <a:r>
              <a:rPr lang="en-US" sz="2800"/>
              <a:t>Course_ID is the key attribute for "Course" Entity.</a:t>
            </a:r>
            <a:endParaRPr/>
          </a:p>
          <a:p>
            <a:pPr indent="-342900" lvl="0" marL="342900" rtl="0" algn="l">
              <a:spcBef>
                <a:spcPts val="560"/>
              </a:spcBef>
              <a:spcAft>
                <a:spcPts val="0"/>
              </a:spcAft>
              <a:buClr>
                <a:schemeClr val="dk1"/>
              </a:buClr>
              <a:buSzPts val="2800"/>
              <a:buChar char="•"/>
            </a:pPr>
            <a:r>
              <a:rPr lang="en-US" sz="2800"/>
              <a:t>Student_ID is the key attribute for "Student" Entity.</a:t>
            </a:r>
            <a:endParaRPr/>
          </a:p>
          <a:p>
            <a:pPr indent="-342900" lvl="0" marL="342900" rtl="0" algn="l">
              <a:spcBef>
                <a:spcPts val="560"/>
              </a:spcBef>
              <a:spcAft>
                <a:spcPts val="0"/>
              </a:spcAft>
              <a:buClr>
                <a:schemeClr val="dk1"/>
              </a:buClr>
              <a:buSzPts val="2800"/>
              <a:buChar char="•"/>
            </a:pPr>
            <a:r>
              <a:rPr b="0" i="0" lang="en-US" sz="2800" u="none" cap="none" strike="noStrike">
                <a:solidFill>
                  <a:schemeClr val="dk1"/>
                </a:solidFill>
                <a:latin typeface="Calibri"/>
                <a:ea typeface="Calibri"/>
                <a:cs typeface="Calibri"/>
                <a:sym typeface="Calibri"/>
              </a:rPr>
              <a:t>instructor </a:t>
            </a:r>
            <a:r>
              <a:rPr lang="en-US" sz="2800"/>
              <a:t>_ID is the key attribute for "</a:t>
            </a:r>
            <a:r>
              <a:rPr b="0" i="0" lang="en-US" sz="2800" u="none" cap="none" strike="noStrike">
                <a:solidFill>
                  <a:schemeClr val="dk1"/>
                </a:solidFill>
                <a:latin typeface="Calibri"/>
                <a:ea typeface="Calibri"/>
                <a:cs typeface="Calibri"/>
                <a:sym typeface="Calibri"/>
              </a:rPr>
              <a:t> instructor </a:t>
            </a:r>
            <a:r>
              <a:rPr lang="en-US" sz="2800"/>
              <a:t>" Entity.</a:t>
            </a:r>
            <a:endParaRPr/>
          </a:p>
          <a:p>
            <a:pPr indent="-165100" lvl="0" marL="342900" rtl="0" algn="l">
              <a:spcBef>
                <a:spcPts val="560"/>
              </a:spcBef>
              <a:spcAft>
                <a:spcPts val="0"/>
              </a:spcAft>
              <a:buClr>
                <a:schemeClr val="dk1"/>
              </a:buClr>
              <a:buSzPts val="2800"/>
              <a:buNone/>
            </a:pPr>
            <a:r>
              <a:t/>
            </a:r>
            <a:endParaRPr sz="2800"/>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of ER Diagram</a:t>
            </a:r>
            <a:endParaRPr/>
          </a:p>
        </p:txBody>
      </p:sp>
      <p:sp>
        <p:nvSpPr>
          <p:cNvPr id="424" name="Google Shape;424;p5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dk1"/>
              </a:buClr>
              <a:buSzPts val="2800"/>
              <a:buChar char="•"/>
            </a:pPr>
            <a:r>
              <a:rPr b="1" lang="en-US" sz="2800"/>
              <a:t>Step 4: Identify other relevant attributes</a:t>
            </a:r>
            <a:endParaRPr/>
          </a:p>
          <a:p>
            <a:pPr indent="-342900" lvl="0" marL="342900" rtl="0" algn="l">
              <a:spcBef>
                <a:spcPts val="560"/>
              </a:spcBef>
              <a:spcAft>
                <a:spcPts val="0"/>
              </a:spcAft>
              <a:buClr>
                <a:schemeClr val="dk1"/>
              </a:buClr>
              <a:buSzPts val="2800"/>
              <a:buChar char="•"/>
            </a:pPr>
            <a:r>
              <a:rPr lang="en-US" sz="2800"/>
              <a:t>For the department entity, other attributes are location</a:t>
            </a:r>
            <a:endParaRPr/>
          </a:p>
          <a:p>
            <a:pPr indent="-342900" lvl="0" marL="342900" rtl="0" algn="l">
              <a:spcBef>
                <a:spcPts val="560"/>
              </a:spcBef>
              <a:spcAft>
                <a:spcPts val="0"/>
              </a:spcAft>
              <a:buClr>
                <a:schemeClr val="dk1"/>
              </a:buClr>
              <a:buSzPts val="2800"/>
              <a:buChar char="•"/>
            </a:pPr>
            <a:r>
              <a:rPr lang="en-US" sz="2800"/>
              <a:t>For course entity, other attributes are course_name,duration</a:t>
            </a:r>
            <a:endParaRPr/>
          </a:p>
          <a:p>
            <a:pPr indent="-342900" lvl="0" marL="342900" rtl="0" algn="l">
              <a:spcBef>
                <a:spcPts val="560"/>
              </a:spcBef>
              <a:spcAft>
                <a:spcPts val="0"/>
              </a:spcAft>
              <a:buClr>
                <a:schemeClr val="dk1"/>
              </a:buClr>
              <a:buSzPts val="2800"/>
              <a:buChar char="•"/>
            </a:pPr>
            <a:r>
              <a:rPr lang="en-US" sz="2800"/>
              <a:t>For instructor entity, other attributes are first_name, last_name, phone</a:t>
            </a:r>
            <a:endParaRPr/>
          </a:p>
          <a:p>
            <a:pPr indent="-342900" lvl="0" marL="342900" rtl="0" algn="l">
              <a:spcBef>
                <a:spcPts val="560"/>
              </a:spcBef>
              <a:spcAft>
                <a:spcPts val="0"/>
              </a:spcAft>
              <a:buClr>
                <a:schemeClr val="dk1"/>
              </a:buClr>
              <a:buSzPts val="2800"/>
              <a:buChar char="•"/>
            </a:pPr>
            <a:r>
              <a:rPr lang="en-US" sz="2800"/>
              <a:t>For student entity, first_name, last_name, phone</a:t>
            </a:r>
            <a:endParaRPr/>
          </a:p>
          <a:p>
            <a:pPr indent="-165100" lvl="0" marL="342900" rtl="0" algn="l">
              <a:spcBef>
                <a:spcPts val="560"/>
              </a:spcBef>
              <a:spcAft>
                <a:spcPts val="0"/>
              </a:spcAft>
              <a:buClr>
                <a:schemeClr val="dk1"/>
              </a:buClr>
              <a:buSzPts val="2800"/>
              <a:buNone/>
            </a:pPr>
            <a:r>
              <a:t/>
            </a:r>
            <a:endParaRPr sz="2800"/>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of ER Diagram</a:t>
            </a:r>
            <a:endParaRPr/>
          </a:p>
        </p:txBody>
      </p:sp>
      <p:pic>
        <p:nvPicPr>
          <p:cNvPr id="430" name="Google Shape;430;p55"/>
          <p:cNvPicPr preferRelativeResize="0"/>
          <p:nvPr>
            <p:ph idx="1" type="body"/>
          </p:nvPr>
        </p:nvPicPr>
        <p:blipFill rotWithShape="1">
          <a:blip r:embed="rId3">
            <a:alphaModFix/>
          </a:blip>
          <a:srcRect b="0" l="0" r="0" t="0"/>
          <a:stretch/>
        </p:blipFill>
        <p:spPr>
          <a:xfrm>
            <a:off x="0" y="1371600"/>
            <a:ext cx="9086850" cy="548640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5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Example</a:t>
            </a:r>
            <a:endParaRPr/>
          </a:p>
        </p:txBody>
      </p:sp>
      <p:pic>
        <p:nvPicPr>
          <p:cNvPr id="436" name="Google Shape;436;p56"/>
          <p:cNvPicPr preferRelativeResize="0"/>
          <p:nvPr>
            <p:ph idx="1" type="body"/>
          </p:nvPr>
        </p:nvPicPr>
        <p:blipFill rotWithShape="1">
          <a:blip r:embed="rId3">
            <a:alphaModFix/>
          </a:blip>
          <a:srcRect b="32834" l="16678" r="15141" t="13992"/>
          <a:stretch/>
        </p:blipFill>
        <p:spPr>
          <a:xfrm>
            <a:off x="228600" y="1371600"/>
            <a:ext cx="8686800" cy="4724400"/>
          </a:xfrm>
          <a:prstGeom prst="rect">
            <a:avLst/>
          </a:prstGeom>
          <a:noFill/>
          <a:ln>
            <a:noFill/>
          </a:ln>
        </p:spPr>
      </p:pic>
      <p:sp>
        <p:nvSpPr>
          <p:cNvPr id="437" name="Google Shape;437;p56"/>
          <p:cNvSpPr/>
          <p:nvPr/>
        </p:nvSpPr>
        <p:spPr>
          <a:xfrm>
            <a:off x="6477000" y="5715000"/>
            <a:ext cx="2286000" cy="442913"/>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5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366092"/>
              </a:buClr>
              <a:buSzPts val="4400"/>
              <a:buFont typeface="Calibri"/>
              <a:buNone/>
            </a:pPr>
            <a:r>
              <a:rPr b="1" i="0" lang="en-US" sz="4400" u="none" cap="none" strike="noStrike">
                <a:solidFill>
                  <a:srgbClr val="366092"/>
                </a:solidFill>
                <a:latin typeface="Calibri"/>
                <a:ea typeface="Calibri"/>
                <a:cs typeface="Calibri"/>
                <a:sym typeface="Calibri"/>
              </a:rPr>
              <a:t>E-R Diagram</a:t>
            </a:r>
            <a:endParaRPr/>
          </a:p>
        </p:txBody>
      </p:sp>
      <p:pic>
        <p:nvPicPr>
          <p:cNvPr id="443" name="Google Shape;443;p57"/>
          <p:cNvPicPr preferRelativeResize="0"/>
          <p:nvPr>
            <p:ph idx="1" type="body"/>
          </p:nvPr>
        </p:nvPicPr>
        <p:blipFill rotWithShape="1">
          <a:blip r:embed="rId3">
            <a:alphaModFix/>
          </a:blip>
          <a:srcRect b="22202" l="17308" r="13045" t="19031"/>
          <a:stretch/>
        </p:blipFill>
        <p:spPr>
          <a:xfrm>
            <a:off x="381000" y="1600200"/>
            <a:ext cx="8458200" cy="434340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5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just">
              <a:spcBef>
                <a:spcPts val="0"/>
              </a:spcBef>
              <a:spcAft>
                <a:spcPts val="0"/>
              </a:spcAft>
              <a:buNone/>
            </a:pPr>
            <a:r>
              <a:rPr lang="en-US" sz="4800"/>
              <a:t>Generalization</a:t>
            </a:r>
            <a:endParaRPr/>
          </a:p>
        </p:txBody>
      </p:sp>
      <p:sp>
        <p:nvSpPr>
          <p:cNvPr id="449" name="Google Shape;449;p58"/>
          <p:cNvSpPr txBox="1"/>
          <p:nvPr/>
        </p:nvSpPr>
        <p:spPr>
          <a:xfrm>
            <a:off x="685800" y="1524000"/>
            <a:ext cx="7772400" cy="3785652"/>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000"/>
              <a:buFont typeface="Noto Sans Symbols"/>
              <a:buChar char="❑"/>
            </a:pPr>
            <a:r>
              <a:rPr b="0" i="0" lang="en-US" sz="2000" u="none" cap="none" strike="noStrike">
                <a:solidFill>
                  <a:schemeClr val="dk1"/>
                </a:solidFill>
                <a:latin typeface="Source Sans Pro"/>
                <a:ea typeface="Source Sans Pro"/>
                <a:cs typeface="Source Sans Pro"/>
                <a:sym typeface="Source Sans Pro"/>
              </a:rPr>
              <a:t>Generalization is a process in which a new entity is formed using the common attributes of two or more entities. </a:t>
            </a:r>
            <a:endParaRPr b="0" i="0" sz="2000" u="none" cap="none" strike="noStrike">
              <a:solidFill>
                <a:schemeClr val="dk1"/>
              </a:solidFill>
              <a:latin typeface="Source Sans Pro"/>
              <a:ea typeface="Source Sans Pro"/>
              <a:cs typeface="Source Sans Pro"/>
              <a:sym typeface="Source Sans Pro"/>
            </a:endParaRPr>
          </a:p>
          <a:p>
            <a:pPr indent="-342900" lvl="0" marL="342900" marR="0" rtl="0" algn="just">
              <a:lnSpc>
                <a:spcPct val="100000"/>
              </a:lnSpc>
              <a:spcBef>
                <a:spcPts val="0"/>
              </a:spcBef>
              <a:spcAft>
                <a:spcPts val="0"/>
              </a:spcAft>
              <a:buClr>
                <a:schemeClr val="dk1"/>
              </a:buClr>
              <a:buSzPts val="2000"/>
              <a:buFont typeface="Noto Sans Symbols"/>
              <a:buChar char="❑"/>
            </a:pPr>
            <a:r>
              <a:rPr b="0" i="0" lang="en-US" sz="2000" u="none" cap="none" strike="noStrike">
                <a:solidFill>
                  <a:schemeClr val="dk1"/>
                </a:solidFill>
                <a:latin typeface="Source Sans Pro"/>
                <a:ea typeface="Source Sans Pro"/>
                <a:cs typeface="Source Sans Pro"/>
                <a:sym typeface="Source Sans Pro"/>
              </a:rPr>
              <a:t>Generalization simplifies the ER diagram by clubbing the common attributes together. </a:t>
            </a:r>
            <a:endParaRPr/>
          </a:p>
          <a:p>
            <a:pPr indent="-342900" lvl="0" marL="342900" marR="0" rtl="0" algn="just">
              <a:lnSpc>
                <a:spcPct val="100000"/>
              </a:lnSpc>
              <a:spcBef>
                <a:spcPts val="0"/>
              </a:spcBef>
              <a:spcAft>
                <a:spcPts val="0"/>
              </a:spcAft>
              <a:buClr>
                <a:schemeClr val="dk1"/>
              </a:buClr>
              <a:buSzPts val="2000"/>
              <a:buFont typeface="Noto Sans Symbols"/>
              <a:buChar char="❑"/>
            </a:pPr>
            <a:r>
              <a:rPr b="0" i="0" lang="en-US" sz="2000" u="none" cap="none" strike="noStrike">
                <a:solidFill>
                  <a:schemeClr val="dk1"/>
                </a:solidFill>
                <a:latin typeface="Source Sans Pro"/>
                <a:ea typeface="Source Sans Pro"/>
                <a:cs typeface="Source Sans Pro"/>
                <a:sym typeface="Source Sans Pro"/>
              </a:rPr>
              <a:t>Below are some characteristics of generalization:</a:t>
            </a:r>
            <a:endParaRPr/>
          </a:p>
          <a:p>
            <a:pPr indent="-127000" lvl="2" marL="914400" marR="0" rtl="0" algn="just">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Source Sans Pro"/>
                <a:ea typeface="Source Sans Pro"/>
                <a:cs typeface="Source Sans Pro"/>
                <a:sym typeface="Source Sans Pro"/>
              </a:rPr>
              <a:t>Generalization follows the bottom-up approach.</a:t>
            </a:r>
            <a:endParaRPr/>
          </a:p>
          <a:p>
            <a:pPr indent="-127000" lvl="2" marL="914400" marR="0" rtl="0" algn="just">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Source Sans Pro"/>
                <a:ea typeface="Source Sans Pro"/>
                <a:cs typeface="Source Sans Pro"/>
                <a:sym typeface="Source Sans Pro"/>
              </a:rPr>
              <a:t>It generalizes or simplifies the entities.</a:t>
            </a:r>
            <a:endParaRPr/>
          </a:p>
          <a:p>
            <a:pPr indent="-127000" lvl="2" marL="914400" marR="0" rtl="0" algn="just">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Source Sans Pro"/>
                <a:ea typeface="Source Sans Pro"/>
                <a:cs typeface="Source Sans Pro"/>
                <a:sym typeface="Source Sans Pro"/>
              </a:rPr>
              <a:t>Higher-level entities can be made  with combining lower-level entities.</a:t>
            </a:r>
            <a:endParaRPr/>
          </a:p>
          <a:p>
            <a:pPr indent="-342900" lvl="0" marL="342900" marR="0" rtl="0" algn="just">
              <a:lnSpc>
                <a:spcPct val="100000"/>
              </a:lnSpc>
              <a:spcBef>
                <a:spcPts val="0"/>
              </a:spcBef>
              <a:spcAft>
                <a:spcPts val="0"/>
              </a:spcAft>
              <a:buClr>
                <a:schemeClr val="dk1"/>
              </a:buClr>
              <a:buSzPts val="2000"/>
              <a:buFont typeface="Noto Sans Symbols"/>
              <a:buChar char="❑"/>
            </a:pPr>
            <a:r>
              <a:rPr b="0" i="0" lang="en-US" sz="2000" u="none" cap="none" strike="noStrike">
                <a:solidFill>
                  <a:schemeClr val="dk1"/>
                </a:solidFill>
                <a:latin typeface="Source Sans Pro"/>
                <a:ea typeface="Source Sans Pro"/>
                <a:cs typeface="Source Sans Pro"/>
                <a:sym typeface="Source Sans Pro"/>
              </a:rPr>
              <a:t>Generalization is used to emphasize the similarities among lower-level entity set and to hide differences in the schema</a:t>
            </a:r>
            <a:endParaRPr/>
          </a:p>
          <a:p>
            <a:pPr indent="0" lvl="0" marL="0" marR="0" rtl="0" algn="just">
              <a:lnSpc>
                <a:spcPct val="100000"/>
              </a:lnSpc>
              <a:spcBef>
                <a:spcPts val="0"/>
              </a:spcBef>
              <a:spcAft>
                <a:spcPts val="0"/>
              </a:spcAft>
              <a:buClr>
                <a:schemeClr val="dk1"/>
              </a:buClr>
              <a:buSzPts val="2000"/>
              <a:buFont typeface="Arial"/>
              <a:buNone/>
            </a:pPr>
            <a:r>
              <a:t/>
            </a:r>
            <a:endParaRPr b="0" i="0" sz="2000" u="none" cap="none" strike="noStrike">
              <a:solidFill>
                <a:schemeClr val="dk1"/>
              </a:solidFill>
              <a:latin typeface="Source Sans Pro"/>
              <a:ea typeface="Source Sans Pro"/>
              <a:cs typeface="Source Sans Pro"/>
              <a:sym typeface="Source Sans Pro"/>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5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chemeClr val="dk1"/>
              </a:buClr>
              <a:buSzPts val="3200"/>
              <a:buNone/>
            </a:pPr>
            <a:r>
              <a:rPr b="1" i="0" lang="en-US">
                <a:latin typeface="Source Sans Pro"/>
                <a:ea typeface="Source Sans Pro"/>
                <a:cs typeface="Source Sans Pro"/>
                <a:sym typeface="Source Sans Pro"/>
              </a:rPr>
              <a:t>Entities Before Generalization</a:t>
            </a:r>
            <a:endParaRPr/>
          </a:p>
          <a:p>
            <a:pPr indent="0" lvl="0" marL="0" rtl="0" algn="just">
              <a:spcBef>
                <a:spcPts val="640"/>
              </a:spcBef>
              <a:spcAft>
                <a:spcPts val="0"/>
              </a:spcAft>
              <a:buClr>
                <a:schemeClr val="dk1"/>
              </a:buClr>
              <a:buSzPts val="3200"/>
              <a:buNone/>
            </a:pPr>
            <a:r>
              <a:rPr b="0" i="0" lang="en-US">
                <a:latin typeface="Source Sans Pro"/>
                <a:ea typeface="Source Sans Pro"/>
                <a:cs typeface="Source Sans Pro"/>
                <a:sym typeface="Source Sans Pro"/>
              </a:rPr>
              <a:t>Below will be the entities before generalization:</a:t>
            </a:r>
            <a:endParaRPr/>
          </a:p>
          <a:p>
            <a:pPr indent="-342900" lvl="0" marL="342900" rtl="0" algn="just">
              <a:spcBef>
                <a:spcPts val="640"/>
              </a:spcBef>
              <a:spcAft>
                <a:spcPts val="0"/>
              </a:spcAft>
              <a:buClr>
                <a:schemeClr val="dk1"/>
              </a:buClr>
              <a:buSzPts val="3200"/>
              <a:buChar char="•"/>
            </a:pPr>
            <a:r>
              <a:rPr b="1" i="0" lang="en-US">
                <a:latin typeface="Source Sans Pro"/>
                <a:ea typeface="Source Sans Pro"/>
                <a:cs typeface="Source Sans Pro"/>
                <a:sym typeface="Source Sans Pro"/>
              </a:rPr>
              <a:t>Car Entity:</a:t>
            </a:r>
            <a:r>
              <a:rPr b="0" i="0" lang="en-US">
                <a:latin typeface="Source Sans Pro"/>
                <a:ea typeface="Source Sans Pro"/>
                <a:cs typeface="Source Sans Pro"/>
                <a:sym typeface="Source Sans Pro"/>
              </a:rPr>
              <a:t> Car entity can have attributes like car_ID, DateManufactured, Cost, Model, Manufacturer which will be generalized further.</a:t>
            </a:r>
            <a:endParaRPr/>
          </a:p>
          <a:p>
            <a:pPr indent="0" lvl="0" marL="0" rtl="0" algn="just">
              <a:spcBef>
                <a:spcPts val="640"/>
              </a:spcBef>
              <a:spcAft>
                <a:spcPts val="0"/>
              </a:spcAft>
              <a:buClr>
                <a:schemeClr val="dk1"/>
              </a:buClr>
              <a:buSzPts val="3200"/>
              <a:buNone/>
            </a:pPr>
            <a:br>
              <a:rPr b="0" i="0" lang="en-US">
                <a:latin typeface="Source Sans Pro"/>
                <a:ea typeface="Source Sans Pro"/>
                <a:cs typeface="Source Sans Pro"/>
                <a:sym typeface="Source Sans Pro"/>
              </a:rPr>
            </a:b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rgbClr val="538CD5"/>
                </a:solidFill>
              </a:rPr>
              <a:t>View of Data</a:t>
            </a:r>
            <a:endParaRPr/>
          </a:p>
        </p:txBody>
      </p:sp>
      <p:pic>
        <p:nvPicPr>
          <p:cNvPr id="123" name="Google Shape;123;p6"/>
          <p:cNvPicPr preferRelativeResize="0"/>
          <p:nvPr>
            <p:ph idx="1" type="body"/>
          </p:nvPr>
        </p:nvPicPr>
        <p:blipFill rotWithShape="1">
          <a:blip r:embed="rId3">
            <a:alphaModFix/>
          </a:blip>
          <a:srcRect b="0" l="0" r="0" t="0"/>
          <a:stretch/>
        </p:blipFill>
        <p:spPr>
          <a:xfrm>
            <a:off x="706755" y="1600200"/>
            <a:ext cx="7729220" cy="452628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pic>
        <p:nvPicPr>
          <p:cNvPr id="459" name="Google Shape;459;p60"/>
          <p:cNvPicPr preferRelativeResize="0"/>
          <p:nvPr/>
        </p:nvPicPr>
        <p:blipFill rotWithShape="1">
          <a:blip r:embed="rId3">
            <a:alphaModFix/>
          </a:blip>
          <a:srcRect b="0" l="0" r="0" t="0"/>
          <a:stretch/>
        </p:blipFill>
        <p:spPr>
          <a:xfrm>
            <a:off x="381000" y="1247775"/>
            <a:ext cx="8172450" cy="401002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6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chemeClr val="dk1"/>
              </a:buClr>
              <a:buSzPts val="3200"/>
              <a:buChar char="•"/>
            </a:pPr>
            <a:r>
              <a:rPr b="1" i="0" lang="en-US">
                <a:latin typeface="Source Sans Pro"/>
                <a:ea typeface="Source Sans Pro"/>
                <a:cs typeface="Source Sans Pro"/>
                <a:sym typeface="Source Sans Pro"/>
              </a:rPr>
              <a:t>Bike Entity:</a:t>
            </a:r>
            <a:r>
              <a:rPr b="0" i="0" lang="en-US">
                <a:latin typeface="Source Sans Pro"/>
                <a:ea typeface="Source Sans Pro"/>
                <a:cs typeface="Source Sans Pro"/>
                <a:sym typeface="Source Sans Pro"/>
              </a:rPr>
              <a:t> Bike entity can have attributes like bike_ID, DateManufactured, Cost, Model, Manufacturer which will be generalized further.</a:t>
            </a:r>
            <a:endParaRPr/>
          </a:p>
          <a:p>
            <a:pPr indent="0" lvl="0" marL="0" rtl="0" algn="just">
              <a:spcBef>
                <a:spcPts val="640"/>
              </a:spcBef>
              <a:spcAft>
                <a:spcPts val="0"/>
              </a:spcAft>
              <a:buClr>
                <a:schemeClr val="dk1"/>
              </a:buClr>
              <a:buSzPts val="3200"/>
              <a:buNone/>
            </a:pPr>
            <a:br>
              <a:rPr b="0" i="0" lang="en-US">
                <a:latin typeface="Source Sans Pro"/>
                <a:ea typeface="Source Sans Pro"/>
                <a:cs typeface="Source Sans Pro"/>
                <a:sym typeface="Source Sans Pro"/>
              </a:rPr>
            </a:b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pic>
        <p:nvPicPr>
          <p:cNvPr id="469" name="Google Shape;469;p62"/>
          <p:cNvPicPr preferRelativeResize="0"/>
          <p:nvPr>
            <p:ph idx="1" type="body"/>
          </p:nvPr>
        </p:nvPicPr>
        <p:blipFill rotWithShape="1">
          <a:blip r:embed="rId3">
            <a:alphaModFix/>
          </a:blip>
          <a:srcRect b="0" l="0" r="0" t="0"/>
          <a:stretch/>
        </p:blipFill>
        <p:spPr>
          <a:xfrm>
            <a:off x="1066800" y="1219200"/>
            <a:ext cx="6705600" cy="4080351"/>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63"/>
          <p:cNvSpPr txBox="1"/>
          <p:nvPr>
            <p:ph idx="1" type="body"/>
          </p:nvPr>
        </p:nvSpPr>
        <p:spPr>
          <a:xfrm>
            <a:off x="457200" y="838200"/>
            <a:ext cx="8229600" cy="5287963"/>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chemeClr val="dk1"/>
              </a:buClr>
              <a:buSzPts val="2800"/>
              <a:buChar char="•"/>
            </a:pPr>
            <a:r>
              <a:rPr b="1" i="0" lang="en-US" sz="2800">
                <a:latin typeface="Source Sans Pro"/>
                <a:ea typeface="Source Sans Pro"/>
                <a:cs typeface="Source Sans Pro"/>
                <a:sym typeface="Source Sans Pro"/>
              </a:rPr>
              <a:t>ER Diagram after Generalization</a:t>
            </a:r>
            <a:endParaRPr/>
          </a:p>
          <a:p>
            <a:pPr indent="-342900" lvl="0" marL="342900" rtl="0" algn="just">
              <a:spcBef>
                <a:spcPts val="560"/>
              </a:spcBef>
              <a:spcAft>
                <a:spcPts val="0"/>
              </a:spcAft>
              <a:buClr>
                <a:schemeClr val="dk1"/>
              </a:buClr>
              <a:buSzPts val="2800"/>
              <a:buChar char="•"/>
            </a:pPr>
            <a:r>
              <a:rPr b="0" i="0" lang="en-US" sz="2800">
                <a:latin typeface="Source Sans Pro"/>
                <a:ea typeface="Source Sans Pro"/>
                <a:cs typeface="Source Sans Pro"/>
                <a:sym typeface="Source Sans Pro"/>
              </a:rPr>
              <a:t>We can see that for cars and bikes some attributes like </a:t>
            </a:r>
            <a:r>
              <a:rPr b="0" i="1" lang="en-US" sz="2800">
                <a:latin typeface="Source Sans Pro"/>
                <a:ea typeface="Source Sans Pro"/>
                <a:cs typeface="Source Sans Pro"/>
                <a:sym typeface="Source Sans Pro"/>
              </a:rPr>
              <a:t>DateManufactured, Cost, Model, Manufacturer</a:t>
            </a:r>
            <a:r>
              <a:rPr b="0" i="0" lang="en-US" sz="2800">
                <a:latin typeface="Source Sans Pro"/>
                <a:ea typeface="Source Sans Pro"/>
                <a:cs typeface="Source Sans Pro"/>
                <a:sym typeface="Source Sans Pro"/>
              </a:rPr>
              <a:t> are the same so we can generalize them into an entity called </a:t>
            </a:r>
            <a:r>
              <a:rPr b="1" i="0" lang="en-US" sz="2800">
                <a:latin typeface="Source Sans Pro"/>
                <a:ea typeface="Source Sans Pro"/>
                <a:cs typeface="Source Sans Pro"/>
                <a:sym typeface="Source Sans Pro"/>
              </a:rPr>
              <a:t>Vehicle</a:t>
            </a:r>
            <a:r>
              <a:rPr b="0" i="0" lang="en-US" sz="2800">
                <a:latin typeface="Source Sans Pro"/>
                <a:ea typeface="Source Sans Pro"/>
                <a:cs typeface="Source Sans Pro"/>
                <a:sym typeface="Source Sans Pro"/>
              </a:rPr>
              <a:t>.</a:t>
            </a:r>
            <a:endParaRPr/>
          </a:p>
          <a:p>
            <a:pPr indent="-342900" lvl="0" marL="342900" rtl="0" algn="just">
              <a:spcBef>
                <a:spcPts val="560"/>
              </a:spcBef>
              <a:spcAft>
                <a:spcPts val="0"/>
              </a:spcAft>
              <a:buClr>
                <a:schemeClr val="dk1"/>
              </a:buClr>
              <a:buSzPts val="2800"/>
              <a:buChar char="•"/>
            </a:pPr>
            <a:r>
              <a:rPr b="0" i="0" lang="en-US" sz="2800">
                <a:latin typeface="Source Sans Pro"/>
                <a:ea typeface="Source Sans Pro"/>
                <a:cs typeface="Source Sans Pro"/>
                <a:sym typeface="Source Sans Pro"/>
              </a:rPr>
              <a:t>The </a:t>
            </a:r>
            <a:r>
              <a:rPr b="1" i="0" lang="en-US" sz="2800">
                <a:latin typeface="Source Sans Pro"/>
                <a:ea typeface="Source Sans Pro"/>
                <a:cs typeface="Source Sans Pro"/>
                <a:sym typeface="Source Sans Pro"/>
              </a:rPr>
              <a:t>vehicle</a:t>
            </a:r>
            <a:r>
              <a:rPr b="0" i="0" lang="en-US" sz="2800">
                <a:latin typeface="Source Sans Pro"/>
                <a:ea typeface="Source Sans Pro"/>
                <a:cs typeface="Source Sans Pro"/>
                <a:sym typeface="Source Sans Pro"/>
              </a:rPr>
              <a:t> entity will be having these common attributes and the bike and car entity will be related to them using "Is A" relationship table, So ER diagram can be generalized by:</a:t>
            </a:r>
            <a:endParaRPr/>
          </a:p>
          <a:p>
            <a:pPr indent="-165100" lvl="0" marL="342900" rtl="0" algn="just">
              <a:spcBef>
                <a:spcPts val="560"/>
              </a:spcBef>
              <a:spcAft>
                <a:spcPts val="0"/>
              </a:spcAft>
              <a:buClr>
                <a:schemeClr val="dk1"/>
              </a:buClr>
              <a:buSzPts val="2800"/>
              <a:buNone/>
            </a:pPr>
            <a:r>
              <a:t/>
            </a:r>
            <a:endParaRPr sz="2800"/>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pic>
        <p:nvPicPr>
          <p:cNvPr id="479" name="Google Shape;479;p64"/>
          <p:cNvPicPr preferRelativeResize="0"/>
          <p:nvPr>
            <p:ph idx="1" type="body"/>
          </p:nvPr>
        </p:nvPicPr>
        <p:blipFill rotWithShape="1">
          <a:blip r:embed="rId3">
            <a:alphaModFix/>
          </a:blip>
          <a:srcRect b="0" l="0" r="0" t="0"/>
          <a:stretch/>
        </p:blipFill>
        <p:spPr>
          <a:xfrm>
            <a:off x="841043" y="762000"/>
            <a:ext cx="7461913" cy="493776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6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a:t>
            </a:r>
            <a:endParaRPr/>
          </a:p>
        </p:txBody>
      </p:sp>
      <p:pic>
        <p:nvPicPr>
          <p:cNvPr id="485" name="Google Shape;485;p65"/>
          <p:cNvPicPr preferRelativeResize="0"/>
          <p:nvPr>
            <p:ph idx="1" type="body"/>
          </p:nvPr>
        </p:nvPicPr>
        <p:blipFill rotWithShape="1">
          <a:blip r:embed="rId3">
            <a:alphaModFix/>
          </a:blip>
          <a:srcRect b="0" l="0" r="0" t="0"/>
          <a:stretch/>
        </p:blipFill>
        <p:spPr>
          <a:xfrm>
            <a:off x="1947863" y="2573338"/>
            <a:ext cx="5248275" cy="3114675"/>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6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Specialization</a:t>
            </a:r>
            <a:endParaRPr/>
          </a:p>
        </p:txBody>
      </p:sp>
      <p:sp>
        <p:nvSpPr>
          <p:cNvPr id="491" name="Google Shape;491;p6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chemeClr val="dk1"/>
              </a:buClr>
              <a:buSzPts val="2800"/>
              <a:buChar char="•"/>
            </a:pPr>
            <a:r>
              <a:rPr lang="en-US" sz="2800"/>
              <a:t>It is opposite of Generalization.</a:t>
            </a:r>
            <a:endParaRPr/>
          </a:p>
          <a:p>
            <a:pPr indent="-342900" lvl="0" marL="342900" rtl="0" algn="just">
              <a:spcBef>
                <a:spcPts val="560"/>
              </a:spcBef>
              <a:spcAft>
                <a:spcPts val="0"/>
              </a:spcAft>
              <a:buClr>
                <a:schemeClr val="dk1"/>
              </a:buClr>
              <a:buSzPts val="2800"/>
              <a:buChar char="•"/>
            </a:pPr>
            <a:r>
              <a:rPr lang="en-US" sz="2800"/>
              <a:t>In specialization, an entity is broken down into sub-entities based on their characteristics.</a:t>
            </a:r>
            <a:endParaRPr/>
          </a:p>
          <a:p>
            <a:pPr indent="-342900" lvl="0" marL="342900" rtl="0" algn="just">
              <a:spcBef>
                <a:spcPts val="560"/>
              </a:spcBef>
              <a:spcAft>
                <a:spcPts val="0"/>
              </a:spcAft>
              <a:buClr>
                <a:schemeClr val="dk1"/>
              </a:buClr>
              <a:buSzPts val="2800"/>
              <a:buChar char="•"/>
            </a:pPr>
            <a:r>
              <a:rPr lang="en-US" sz="2800"/>
              <a:t>It is Top-Down approach, where higher level entities is specialized into two or more lower level entities.</a:t>
            </a:r>
            <a:endParaRPr/>
          </a:p>
          <a:p>
            <a:pPr indent="-342900" lvl="0" marL="342900" rtl="0" algn="just">
              <a:spcBef>
                <a:spcPts val="560"/>
              </a:spcBef>
              <a:spcAft>
                <a:spcPts val="0"/>
              </a:spcAft>
              <a:buClr>
                <a:schemeClr val="dk1"/>
              </a:buClr>
              <a:buSzPts val="2800"/>
              <a:buChar char="•"/>
            </a:pPr>
            <a:r>
              <a:rPr lang="en-US" sz="2800"/>
              <a:t>Specialization is used to identify the subset of an entity set that shares some distinguishing characteristics.</a:t>
            </a:r>
            <a:endParaRPr/>
          </a:p>
          <a:p>
            <a:pPr indent="-342900" lvl="0" marL="342900" rtl="0" algn="just">
              <a:spcBef>
                <a:spcPts val="560"/>
              </a:spcBef>
              <a:spcAft>
                <a:spcPts val="0"/>
              </a:spcAft>
              <a:buClr>
                <a:schemeClr val="dk1"/>
              </a:buClr>
              <a:buSzPts val="2800"/>
              <a:buChar char="•"/>
            </a:pPr>
            <a:r>
              <a:rPr lang="en-US" sz="2800"/>
              <a:t>Specialization can be repeatedly applied to refine the design of schema.</a:t>
            </a:r>
            <a:endParaRPr/>
          </a:p>
          <a:p>
            <a:pPr indent="-342900" lvl="0" marL="342900" rtl="0" algn="just">
              <a:spcBef>
                <a:spcPts val="560"/>
              </a:spcBef>
              <a:spcAft>
                <a:spcPts val="0"/>
              </a:spcAft>
              <a:buClr>
                <a:schemeClr val="dk1"/>
              </a:buClr>
              <a:buSzPts val="2800"/>
              <a:buChar char="•"/>
            </a:pPr>
            <a:r>
              <a:rPr lang="en-US" sz="2800"/>
              <a:t>It is depicted by triangle component “is a”.</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6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Specialization</a:t>
            </a:r>
            <a:endParaRPr/>
          </a:p>
        </p:txBody>
      </p:sp>
      <p:pic>
        <p:nvPicPr>
          <p:cNvPr id="497" name="Google Shape;497;p67"/>
          <p:cNvPicPr preferRelativeResize="0"/>
          <p:nvPr>
            <p:ph idx="1" type="body"/>
          </p:nvPr>
        </p:nvPicPr>
        <p:blipFill rotWithShape="1">
          <a:blip r:embed="rId3">
            <a:alphaModFix/>
          </a:blip>
          <a:srcRect b="0" l="0" r="0" t="0"/>
          <a:stretch/>
        </p:blipFill>
        <p:spPr>
          <a:xfrm>
            <a:off x="457200" y="1600200"/>
            <a:ext cx="8250238" cy="426720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6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Specialization</a:t>
            </a:r>
            <a:endParaRPr/>
          </a:p>
        </p:txBody>
      </p:sp>
      <p:pic>
        <p:nvPicPr>
          <p:cNvPr id="503" name="Google Shape;503;p68"/>
          <p:cNvPicPr preferRelativeResize="0"/>
          <p:nvPr>
            <p:ph idx="1" type="body"/>
          </p:nvPr>
        </p:nvPicPr>
        <p:blipFill rotWithShape="1">
          <a:blip r:embed="rId3">
            <a:alphaModFix/>
          </a:blip>
          <a:srcRect b="0" l="0" r="0" t="0"/>
          <a:stretch/>
        </p:blipFill>
        <p:spPr>
          <a:xfrm>
            <a:off x="2062163" y="2620963"/>
            <a:ext cx="5019675" cy="3019425"/>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pic>
        <p:nvPicPr>
          <p:cNvPr id="508" name="Google Shape;508;p69"/>
          <p:cNvPicPr preferRelativeResize="0"/>
          <p:nvPr>
            <p:ph idx="1" type="body"/>
          </p:nvPr>
        </p:nvPicPr>
        <p:blipFill rotWithShape="1">
          <a:blip r:embed="rId3">
            <a:alphaModFix/>
          </a:blip>
          <a:srcRect b="0" l="0" r="0" t="0"/>
          <a:stretch/>
        </p:blipFill>
        <p:spPr>
          <a:xfrm>
            <a:off x="457200" y="685800"/>
            <a:ext cx="8229600" cy="5867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7"/>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sz="6000">
                <a:solidFill>
                  <a:srgbClr val="17365D"/>
                </a:solidFill>
                <a:latin typeface="Times New Roman"/>
                <a:ea typeface="Times New Roman"/>
                <a:cs typeface="Times New Roman"/>
                <a:sym typeface="Times New Roman"/>
              </a:rPr>
              <a:t>Database Architecture</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7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Aggregation</a:t>
            </a:r>
            <a:endParaRPr/>
          </a:p>
        </p:txBody>
      </p:sp>
      <p:sp>
        <p:nvSpPr>
          <p:cNvPr id="514" name="Google Shape;514;p7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chemeClr val="dk1"/>
              </a:buClr>
              <a:buSzPts val="2800"/>
              <a:buChar char="•"/>
            </a:pPr>
            <a:r>
              <a:rPr lang="en-US" sz="2800"/>
              <a:t>Aggregation is a process when relation between two entity is treated as a single entity. </a:t>
            </a:r>
            <a:endParaRPr sz="2800"/>
          </a:p>
          <a:p>
            <a:pPr indent="-342900" lvl="0" marL="342900" rtl="0" algn="just">
              <a:spcBef>
                <a:spcPts val="560"/>
              </a:spcBef>
              <a:spcAft>
                <a:spcPts val="0"/>
              </a:spcAft>
              <a:buClr>
                <a:schemeClr val="dk1"/>
              </a:buClr>
              <a:buSzPts val="2800"/>
              <a:buChar char="•"/>
            </a:pPr>
            <a:r>
              <a:rPr lang="en-US" sz="2800"/>
              <a:t>Aggregation is used when we need to express a relationship among relationships.</a:t>
            </a:r>
            <a:endParaRPr/>
          </a:p>
          <a:p>
            <a:pPr indent="-342900" lvl="0" marL="342900" rtl="0" algn="just">
              <a:spcBef>
                <a:spcPts val="560"/>
              </a:spcBef>
              <a:spcAft>
                <a:spcPts val="0"/>
              </a:spcAft>
              <a:buClr>
                <a:schemeClr val="dk1"/>
              </a:buClr>
              <a:buSzPts val="2800"/>
              <a:buChar char="•"/>
            </a:pPr>
            <a:r>
              <a:rPr lang="en-US" sz="2800"/>
              <a:t>Aggregation is an abstraction through which relationships are treated as higher-level entities.</a:t>
            </a:r>
            <a:endParaRPr/>
          </a:p>
          <a:p>
            <a:pPr indent="-342900" lvl="0" marL="342900" rtl="0" algn="l">
              <a:spcBef>
                <a:spcPts val="560"/>
              </a:spcBef>
              <a:spcAft>
                <a:spcPts val="0"/>
              </a:spcAft>
              <a:buClr>
                <a:schemeClr val="dk1"/>
              </a:buClr>
              <a:buSzPts val="2800"/>
              <a:buChar char="•"/>
            </a:pPr>
            <a:r>
              <a:rPr lang="en-US" sz="2800"/>
              <a:t>Aggregation is a process when a relationship between two entities is considered as a single entity and again this single entity has a relationship with another entity.</a:t>
            </a:r>
            <a:endParaRPr sz="2800"/>
          </a:p>
          <a:p>
            <a:pPr indent="-165100" lvl="0" marL="342900" rtl="0" algn="just">
              <a:spcBef>
                <a:spcPts val="560"/>
              </a:spcBef>
              <a:spcAft>
                <a:spcPts val="0"/>
              </a:spcAft>
              <a:buClr>
                <a:schemeClr val="dk1"/>
              </a:buClr>
              <a:buSzPts val="2800"/>
              <a:buNone/>
            </a:pPr>
            <a:r>
              <a:t/>
            </a:r>
            <a:endParaRPr sz="2800"/>
          </a:p>
          <a:p>
            <a:pPr indent="-165100" lvl="0" marL="342900" rtl="0" algn="just">
              <a:spcBef>
                <a:spcPts val="560"/>
              </a:spcBef>
              <a:spcAft>
                <a:spcPts val="0"/>
              </a:spcAft>
              <a:buClr>
                <a:schemeClr val="dk1"/>
              </a:buClr>
              <a:buSzPts val="2800"/>
              <a:buNone/>
            </a:pPr>
            <a:r>
              <a:t/>
            </a:r>
            <a:endParaRPr sz="2800"/>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71"/>
          <p:cNvSpPr txBox="1"/>
          <p:nvPr/>
        </p:nvSpPr>
        <p:spPr>
          <a:xfrm>
            <a:off x="495300" y="1232118"/>
            <a:ext cx="8153400" cy="3108543"/>
          </a:xfrm>
          <a:prstGeom prst="rect">
            <a:avLst/>
          </a:prstGeom>
          <a:noFill/>
          <a:ln>
            <a:noFill/>
          </a:ln>
        </p:spPr>
        <p:txBody>
          <a:bodyPr anchorCtr="0" anchor="t" bIns="45700" lIns="91425" spcFirstLastPara="1" rIns="91425" wrap="square" tIns="45700">
            <a:spAutoFit/>
          </a:bodyPr>
          <a:lstStyle/>
          <a:p>
            <a:pPr indent="-457200" lvl="0" marL="457200" marR="0" rtl="0" algn="just">
              <a:lnSpc>
                <a:spcPct val="100000"/>
              </a:lnSpc>
              <a:spcBef>
                <a:spcPts val="0"/>
              </a:spcBef>
              <a:spcAft>
                <a:spcPts val="0"/>
              </a:spcAft>
              <a:buClr>
                <a:srgbClr val="222222"/>
              </a:buClr>
              <a:buSzPts val="2800"/>
              <a:buFont typeface="Arial"/>
              <a:buChar char="•"/>
            </a:pPr>
            <a:r>
              <a:rPr b="0" i="0" lang="en-US" sz="2800" u="none" cap="none" strike="noStrike">
                <a:solidFill>
                  <a:srgbClr val="222222"/>
                </a:solidFill>
                <a:latin typeface="Calibri"/>
                <a:ea typeface="Calibri"/>
                <a:cs typeface="Calibri"/>
                <a:sym typeface="Calibri"/>
              </a:rPr>
              <a:t>Its main motive is treating these relationships as a single one. </a:t>
            </a:r>
            <a:endParaRPr/>
          </a:p>
          <a:p>
            <a:pPr indent="0" lvl="0" marL="0" marR="0" rtl="0" algn="just">
              <a:lnSpc>
                <a:spcPct val="100000"/>
              </a:lnSpc>
              <a:spcBef>
                <a:spcPts val="0"/>
              </a:spcBef>
              <a:spcAft>
                <a:spcPts val="0"/>
              </a:spcAft>
              <a:buClr>
                <a:schemeClr val="dk1"/>
              </a:buClr>
              <a:buSzPts val="2800"/>
              <a:buFont typeface="Arial"/>
              <a:buNone/>
            </a:pPr>
            <a:r>
              <a:t/>
            </a:r>
            <a:endParaRPr b="0" i="0" sz="2800" u="none" cap="none" strike="noStrike">
              <a:solidFill>
                <a:srgbClr val="222222"/>
              </a:solidFill>
              <a:latin typeface="Calibri"/>
              <a:ea typeface="Calibri"/>
              <a:cs typeface="Calibri"/>
              <a:sym typeface="Calibri"/>
            </a:endParaRPr>
          </a:p>
          <a:p>
            <a:pPr indent="-457200" lvl="0" marL="457200" marR="0" rtl="0" algn="just">
              <a:lnSpc>
                <a:spcPct val="100000"/>
              </a:lnSpc>
              <a:spcBef>
                <a:spcPts val="0"/>
              </a:spcBef>
              <a:spcAft>
                <a:spcPts val="0"/>
              </a:spcAft>
              <a:buClr>
                <a:srgbClr val="222222"/>
              </a:buClr>
              <a:buSzPts val="2800"/>
              <a:buFont typeface="Arial"/>
              <a:buChar char="•"/>
            </a:pPr>
            <a:r>
              <a:rPr b="0" i="0" lang="en-US" sz="2800" u="none" cap="none" strike="noStrike">
                <a:solidFill>
                  <a:srgbClr val="222222"/>
                </a:solidFill>
                <a:latin typeface="Calibri"/>
                <a:ea typeface="Calibri"/>
                <a:cs typeface="Calibri"/>
                <a:sym typeface="Calibri"/>
              </a:rPr>
              <a:t>This process is mainly performed when the entities don’t look good and need to be aggregated to get desired results.</a:t>
            </a:r>
            <a:endParaRPr b="0" i="0" sz="2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2800"/>
              <a:buFont typeface="Arial"/>
              <a:buNone/>
            </a:pPr>
            <a:r>
              <a:t/>
            </a:r>
            <a:endParaRPr b="0" i="0" sz="2800" u="none">
              <a:solidFill>
                <a:schemeClr val="dk1"/>
              </a:solidFill>
              <a:latin typeface="Calibri"/>
              <a:ea typeface="Calibri"/>
              <a:cs typeface="Calibri"/>
              <a:sym typeface="Calibri"/>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7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Aggregation</a:t>
            </a:r>
            <a:endParaRPr/>
          </a:p>
        </p:txBody>
      </p:sp>
      <p:pic>
        <p:nvPicPr>
          <p:cNvPr id="525" name="Google Shape;525;p72"/>
          <p:cNvPicPr preferRelativeResize="0"/>
          <p:nvPr>
            <p:ph idx="1" type="body"/>
          </p:nvPr>
        </p:nvPicPr>
        <p:blipFill rotWithShape="1">
          <a:blip r:embed="rId3">
            <a:alphaModFix/>
          </a:blip>
          <a:srcRect b="0" l="0" r="0" t="0"/>
          <a:stretch/>
        </p:blipFill>
        <p:spPr>
          <a:xfrm>
            <a:off x="2328863" y="2373313"/>
            <a:ext cx="4486275" cy="3514725"/>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7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Aggregation</a:t>
            </a:r>
            <a:endParaRPr/>
          </a:p>
        </p:txBody>
      </p:sp>
      <p:sp>
        <p:nvSpPr>
          <p:cNvPr id="531" name="Google Shape;531;p7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dk1"/>
              </a:buClr>
              <a:buSzPts val="3200"/>
              <a:buChar char="•"/>
            </a:pPr>
            <a:r>
              <a:rPr lang="en-US"/>
              <a:t>The E-R model cannot express relationships among relationships.</a:t>
            </a:r>
            <a:endParaRPr/>
          </a:p>
          <a:p>
            <a:pPr indent="-139700" lvl="0" marL="342900" rtl="0" algn="l">
              <a:spcBef>
                <a:spcPts val="640"/>
              </a:spcBef>
              <a:spcAft>
                <a:spcPts val="0"/>
              </a:spcAft>
              <a:buClr>
                <a:schemeClr val="dk1"/>
              </a:buClr>
              <a:buSzPts val="3200"/>
              <a:buNone/>
            </a:pPr>
            <a:r>
              <a:t/>
            </a:r>
            <a:endParaRPr/>
          </a:p>
          <a:p>
            <a:pPr indent="-342900" lvl="0" marL="342900" rtl="0" algn="l">
              <a:spcBef>
                <a:spcPts val="640"/>
              </a:spcBef>
              <a:spcAft>
                <a:spcPts val="0"/>
              </a:spcAft>
              <a:buClr>
                <a:schemeClr val="dk1"/>
              </a:buClr>
              <a:buSzPts val="3200"/>
              <a:buChar char="•"/>
            </a:pPr>
            <a:r>
              <a:rPr lang="en-US"/>
              <a:t>When would we need such a thing?</a:t>
            </a:r>
            <a:endParaRPr/>
          </a:p>
          <a:p>
            <a:pPr indent="-139700" lvl="0" marL="342900" rtl="0" algn="l">
              <a:spcBef>
                <a:spcPts val="640"/>
              </a:spcBef>
              <a:spcAft>
                <a:spcPts val="0"/>
              </a:spcAft>
              <a:buClr>
                <a:schemeClr val="dk1"/>
              </a:buClr>
              <a:buSzPts val="3200"/>
              <a:buNone/>
            </a:pPr>
            <a:r>
              <a:t/>
            </a:r>
            <a:endParaRPr/>
          </a:p>
          <a:p>
            <a:pPr indent="-342900" lvl="0" marL="342900" rtl="0" algn="l">
              <a:spcBef>
                <a:spcPts val="640"/>
              </a:spcBef>
              <a:spcAft>
                <a:spcPts val="0"/>
              </a:spcAft>
              <a:buClr>
                <a:schemeClr val="dk1"/>
              </a:buClr>
              <a:buSzPts val="3200"/>
              <a:buChar char="•"/>
            </a:pPr>
            <a:r>
              <a:rPr lang="en-US"/>
              <a:t>Consider a DB with information about employees who work on a particular project and use a number of machines doing that work.</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7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Aggregation</a:t>
            </a:r>
            <a:endParaRPr/>
          </a:p>
        </p:txBody>
      </p:sp>
      <p:pic>
        <p:nvPicPr>
          <p:cNvPr id="537" name="Google Shape;537;p74"/>
          <p:cNvPicPr preferRelativeResize="0"/>
          <p:nvPr>
            <p:ph idx="1" type="body"/>
          </p:nvPr>
        </p:nvPicPr>
        <p:blipFill rotWithShape="1">
          <a:blip r:embed="rId3">
            <a:alphaModFix/>
          </a:blip>
          <a:srcRect b="0" l="0" r="0" t="0"/>
          <a:stretch/>
        </p:blipFill>
        <p:spPr>
          <a:xfrm>
            <a:off x="1393825" y="1524000"/>
            <a:ext cx="6238875" cy="4495800"/>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7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Aggregation</a:t>
            </a:r>
            <a:endParaRPr/>
          </a:p>
        </p:txBody>
      </p:sp>
      <p:sp>
        <p:nvSpPr>
          <p:cNvPr id="543" name="Google Shape;543;p7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fontScale="85000" lnSpcReduction="20000"/>
          </a:bodyPr>
          <a:lstStyle/>
          <a:p>
            <a:pPr indent="-274320" lvl="0" marL="274320" marR="0" rtl="0" algn="l">
              <a:lnSpc>
                <a:spcPct val="100000"/>
              </a:lnSpc>
              <a:spcBef>
                <a:spcPts val="0"/>
              </a:spcBef>
              <a:spcAft>
                <a:spcPts val="0"/>
              </a:spcAft>
              <a:buClr>
                <a:schemeClr val="accent3"/>
              </a:buClr>
              <a:buSzPct val="100000"/>
              <a:buFont typeface="Noto Sans Symbols"/>
              <a:buChar char="⚫"/>
            </a:pPr>
            <a:r>
              <a:rPr b="0" i="0" lang="en-US" sz="3200" u="none" cap="none" strike="noStrike">
                <a:solidFill>
                  <a:schemeClr val="dk1"/>
                </a:solidFill>
                <a:latin typeface="Calibri"/>
                <a:ea typeface="Calibri"/>
                <a:cs typeface="Calibri"/>
                <a:sym typeface="Calibri"/>
              </a:rPr>
              <a:t>Relationship sets </a:t>
            </a:r>
            <a:r>
              <a:rPr b="0" i="1" lang="en-US" sz="3200" u="none" cap="none" strike="noStrike">
                <a:solidFill>
                  <a:schemeClr val="dk1"/>
                </a:solidFill>
                <a:latin typeface="Calibri"/>
                <a:ea typeface="Calibri"/>
                <a:cs typeface="Calibri"/>
                <a:sym typeface="Calibri"/>
              </a:rPr>
              <a:t>work</a:t>
            </a:r>
            <a:r>
              <a:rPr b="0" i="0" lang="en-US" sz="3200" u="none" cap="none" strike="noStrike">
                <a:solidFill>
                  <a:schemeClr val="dk1"/>
                </a:solidFill>
                <a:latin typeface="Calibri"/>
                <a:ea typeface="Calibri"/>
                <a:cs typeface="Calibri"/>
                <a:sym typeface="Calibri"/>
              </a:rPr>
              <a:t> and </a:t>
            </a:r>
            <a:r>
              <a:rPr b="0" i="1" lang="en-US" sz="3200" u="none" cap="none" strike="noStrike">
                <a:solidFill>
                  <a:schemeClr val="dk1"/>
                </a:solidFill>
                <a:latin typeface="Calibri"/>
                <a:ea typeface="Calibri"/>
                <a:cs typeface="Calibri"/>
                <a:sym typeface="Calibri"/>
              </a:rPr>
              <a:t>uses</a:t>
            </a:r>
            <a:r>
              <a:rPr b="0" i="0" lang="en-US" sz="3200" u="none" cap="none" strike="noStrike">
                <a:solidFill>
                  <a:schemeClr val="dk1"/>
                </a:solidFill>
                <a:latin typeface="Calibri"/>
                <a:ea typeface="Calibri"/>
                <a:cs typeface="Calibri"/>
                <a:sym typeface="Calibri"/>
              </a:rPr>
              <a:t> could be combined into a single set. However, they shouldn't be, as this would obscure the logical structure of this scheme.</a:t>
            </a:r>
            <a:endParaRPr/>
          </a:p>
          <a:p>
            <a:pPr indent="-101600" lvl="0" marL="274320" marR="0" rtl="0" algn="l">
              <a:lnSpc>
                <a:spcPct val="100000"/>
              </a:lnSpc>
              <a:spcBef>
                <a:spcPts val="544"/>
              </a:spcBef>
              <a:spcAft>
                <a:spcPts val="0"/>
              </a:spcAft>
              <a:buClr>
                <a:schemeClr val="accent3"/>
              </a:buClr>
              <a:buSzPct val="100000"/>
              <a:buFont typeface="Noto Sans Symbols"/>
              <a:buNone/>
            </a:pPr>
            <a:r>
              <a:t/>
            </a:r>
            <a:endParaRPr b="0" i="0" sz="3200" u="none" cap="none" strike="noStrike">
              <a:solidFill>
                <a:schemeClr val="dk1"/>
              </a:solidFill>
              <a:latin typeface="Calibri"/>
              <a:ea typeface="Calibri"/>
              <a:cs typeface="Calibri"/>
              <a:sym typeface="Calibri"/>
            </a:endParaRPr>
          </a:p>
          <a:p>
            <a:pPr indent="-274320" lvl="0" marL="274320" marR="0" rtl="0" algn="l">
              <a:lnSpc>
                <a:spcPct val="100000"/>
              </a:lnSpc>
              <a:spcBef>
                <a:spcPts val="544"/>
              </a:spcBef>
              <a:spcAft>
                <a:spcPts val="0"/>
              </a:spcAft>
              <a:buClr>
                <a:schemeClr val="accent3"/>
              </a:buClr>
              <a:buSzPct val="100000"/>
              <a:buFont typeface="Noto Sans Symbols"/>
              <a:buChar char="⚫"/>
            </a:pPr>
            <a:r>
              <a:rPr b="0" i="0" lang="en-US" sz="3200" u="none" cap="none" strike="noStrike">
                <a:solidFill>
                  <a:schemeClr val="dk1"/>
                </a:solidFill>
                <a:latin typeface="Calibri"/>
                <a:ea typeface="Calibri"/>
                <a:cs typeface="Calibri"/>
                <a:sym typeface="Calibri"/>
              </a:rPr>
              <a:t>The solution is to use </a:t>
            </a:r>
            <a:r>
              <a:rPr b="1" i="0" lang="en-US" sz="3200" u="none" cap="none" strike="noStrike">
                <a:solidFill>
                  <a:schemeClr val="dk1"/>
                </a:solidFill>
                <a:latin typeface="Calibri"/>
                <a:ea typeface="Calibri"/>
                <a:cs typeface="Calibri"/>
                <a:sym typeface="Calibri"/>
              </a:rPr>
              <a:t>aggregation</a:t>
            </a:r>
            <a:r>
              <a:rPr b="0" i="0" lang="en-US" sz="3200" u="none" cap="none" strike="noStrike">
                <a:solidFill>
                  <a:schemeClr val="dk1"/>
                </a:solidFill>
                <a:latin typeface="Calibri"/>
                <a:ea typeface="Calibri"/>
                <a:cs typeface="Calibri"/>
                <a:sym typeface="Calibri"/>
              </a:rPr>
              <a:t>.</a:t>
            </a:r>
            <a:endParaRPr/>
          </a:p>
          <a:p>
            <a:pPr indent="-101600" lvl="0" marL="274320" marR="0" rtl="0" algn="l">
              <a:lnSpc>
                <a:spcPct val="100000"/>
              </a:lnSpc>
              <a:spcBef>
                <a:spcPts val="544"/>
              </a:spcBef>
              <a:spcAft>
                <a:spcPts val="0"/>
              </a:spcAft>
              <a:buClr>
                <a:schemeClr val="accent3"/>
              </a:buClr>
              <a:buSzPct val="100000"/>
              <a:buFont typeface="Noto Sans Symbols"/>
              <a:buNone/>
            </a:pPr>
            <a:r>
              <a:t/>
            </a:r>
            <a:endParaRPr b="0" i="0" sz="3200" u="none" cap="none" strike="noStrike">
              <a:solidFill>
                <a:schemeClr val="dk1"/>
              </a:solidFill>
              <a:latin typeface="Calibri"/>
              <a:ea typeface="Calibri"/>
              <a:cs typeface="Calibri"/>
              <a:sym typeface="Calibri"/>
            </a:endParaRPr>
          </a:p>
          <a:p>
            <a:pPr indent="-274320" lvl="0" marL="274320" marR="0" rtl="0" algn="l">
              <a:lnSpc>
                <a:spcPct val="100000"/>
              </a:lnSpc>
              <a:spcBef>
                <a:spcPts val="544"/>
              </a:spcBef>
              <a:spcAft>
                <a:spcPts val="0"/>
              </a:spcAft>
              <a:buClr>
                <a:schemeClr val="accent3"/>
              </a:buClr>
              <a:buSzPct val="100000"/>
              <a:buFont typeface="Noto Sans Symbols"/>
              <a:buChar char="⚫"/>
            </a:pPr>
            <a:r>
              <a:rPr b="0" i="0" lang="en-US" sz="3200" u="none" cap="none" strike="noStrike">
                <a:solidFill>
                  <a:schemeClr val="dk1"/>
                </a:solidFill>
                <a:latin typeface="Calibri"/>
                <a:ea typeface="Calibri"/>
                <a:cs typeface="Calibri"/>
                <a:sym typeface="Calibri"/>
              </a:rPr>
              <a:t>An abstraction through which relationships are treated as higher-level entities.</a:t>
            </a:r>
            <a:endParaRPr/>
          </a:p>
          <a:p>
            <a:pPr indent="-274320" lvl="0" marL="274320" marR="0" rtl="0" algn="l">
              <a:lnSpc>
                <a:spcPct val="100000"/>
              </a:lnSpc>
              <a:spcBef>
                <a:spcPts val="544"/>
              </a:spcBef>
              <a:spcAft>
                <a:spcPts val="0"/>
              </a:spcAft>
              <a:buClr>
                <a:schemeClr val="accent3"/>
              </a:buClr>
              <a:buSzPct val="100000"/>
              <a:buFont typeface="Noto Sans Symbols"/>
              <a:buChar char="⚫"/>
            </a:pPr>
            <a:r>
              <a:rPr b="0" i="0" lang="en-US" sz="3200" u="none" cap="none" strike="noStrike">
                <a:solidFill>
                  <a:schemeClr val="dk1"/>
                </a:solidFill>
                <a:latin typeface="Calibri"/>
                <a:ea typeface="Calibri"/>
                <a:cs typeface="Calibri"/>
                <a:sym typeface="Calibri"/>
              </a:rPr>
              <a:t>For our example, we treat the relationship set </a:t>
            </a:r>
            <a:r>
              <a:rPr b="0" i="1" lang="en-US" sz="3200" u="none" cap="none" strike="noStrike">
                <a:solidFill>
                  <a:schemeClr val="dk1"/>
                </a:solidFill>
                <a:latin typeface="Calibri"/>
                <a:ea typeface="Calibri"/>
                <a:cs typeface="Calibri"/>
                <a:sym typeface="Calibri"/>
              </a:rPr>
              <a:t>work</a:t>
            </a:r>
            <a:r>
              <a:rPr b="0" i="0" lang="en-US" sz="3200" u="none" cap="none" strike="noStrike">
                <a:solidFill>
                  <a:schemeClr val="dk1"/>
                </a:solidFill>
                <a:latin typeface="Calibri"/>
                <a:ea typeface="Calibri"/>
                <a:cs typeface="Calibri"/>
                <a:sym typeface="Calibri"/>
              </a:rPr>
              <a:t> and the entity sets </a:t>
            </a:r>
            <a:r>
              <a:rPr b="0" i="1" lang="en-US" sz="3200" u="none" cap="none" strike="noStrike">
                <a:solidFill>
                  <a:schemeClr val="dk1"/>
                </a:solidFill>
                <a:latin typeface="Calibri"/>
                <a:ea typeface="Calibri"/>
                <a:cs typeface="Calibri"/>
                <a:sym typeface="Calibri"/>
              </a:rPr>
              <a:t>employee</a:t>
            </a:r>
            <a:r>
              <a:rPr b="0" i="0" lang="en-US" sz="3200" u="none" cap="none" strike="noStrike">
                <a:solidFill>
                  <a:schemeClr val="dk1"/>
                </a:solidFill>
                <a:latin typeface="Calibri"/>
                <a:ea typeface="Calibri"/>
                <a:cs typeface="Calibri"/>
                <a:sym typeface="Calibri"/>
              </a:rPr>
              <a:t> and </a:t>
            </a:r>
            <a:r>
              <a:rPr b="0" i="1" lang="en-US" sz="3200" u="none" cap="none" strike="noStrike">
                <a:solidFill>
                  <a:schemeClr val="dk1"/>
                </a:solidFill>
                <a:latin typeface="Calibri"/>
                <a:ea typeface="Calibri"/>
                <a:cs typeface="Calibri"/>
                <a:sym typeface="Calibri"/>
              </a:rPr>
              <a:t>project</a:t>
            </a:r>
            <a:r>
              <a:rPr b="0" i="0" lang="en-US" sz="3200" u="none" cap="none" strike="noStrike">
                <a:solidFill>
                  <a:schemeClr val="dk1"/>
                </a:solidFill>
                <a:latin typeface="Calibri"/>
                <a:ea typeface="Calibri"/>
                <a:cs typeface="Calibri"/>
                <a:sym typeface="Calibri"/>
              </a:rPr>
              <a:t> as a higher-level </a:t>
            </a:r>
            <a:r>
              <a:rPr b="1" i="0" lang="en-US" sz="3200" u="none" cap="none" strike="noStrike">
                <a:solidFill>
                  <a:schemeClr val="dk1"/>
                </a:solidFill>
                <a:latin typeface="Calibri"/>
                <a:ea typeface="Calibri"/>
                <a:cs typeface="Calibri"/>
                <a:sym typeface="Calibri"/>
              </a:rPr>
              <a:t>entity set</a:t>
            </a:r>
            <a:r>
              <a:rPr b="0" i="0" lang="en-US" sz="3200" u="none" cap="none" strike="noStrike">
                <a:solidFill>
                  <a:schemeClr val="dk1"/>
                </a:solidFill>
                <a:latin typeface="Calibri"/>
                <a:ea typeface="Calibri"/>
                <a:cs typeface="Calibri"/>
                <a:sym typeface="Calibri"/>
              </a:rPr>
              <a:t> called </a:t>
            </a:r>
            <a:r>
              <a:rPr b="0" i="1" lang="en-US" sz="3200" u="none" cap="none" strike="noStrike">
                <a:solidFill>
                  <a:schemeClr val="dk1"/>
                </a:solidFill>
                <a:latin typeface="Calibri"/>
                <a:ea typeface="Calibri"/>
                <a:cs typeface="Calibri"/>
                <a:sym typeface="Calibri"/>
              </a:rPr>
              <a:t>work</a:t>
            </a:r>
            <a:r>
              <a:rPr b="0" i="0" lang="en-US" sz="3200" u="none" cap="none" strike="noStrike">
                <a:solidFill>
                  <a:schemeClr val="dk1"/>
                </a:solidFill>
                <a:latin typeface="Calibri"/>
                <a:ea typeface="Calibri"/>
                <a:cs typeface="Calibri"/>
                <a:sym typeface="Calibri"/>
              </a:rPr>
              <a:t>.</a:t>
            </a:r>
            <a:endParaRPr/>
          </a:p>
          <a:p>
            <a:pPr indent="-101600" lvl="0" marL="274320" marR="0" rtl="0" algn="l">
              <a:lnSpc>
                <a:spcPct val="100000"/>
              </a:lnSpc>
              <a:spcBef>
                <a:spcPts val="544"/>
              </a:spcBef>
              <a:spcAft>
                <a:spcPts val="0"/>
              </a:spcAft>
              <a:buClr>
                <a:schemeClr val="accent3"/>
              </a:buClr>
              <a:buSzPct val="100000"/>
              <a:buFont typeface="Noto Sans Symbols"/>
              <a:buNone/>
            </a:pPr>
            <a:r>
              <a:t/>
            </a:r>
            <a:endParaRPr b="0" i="0" sz="3200" u="none" cap="none" strike="noStrike">
              <a:solidFill>
                <a:schemeClr val="dk1"/>
              </a:solidFill>
              <a:latin typeface="Calibri"/>
              <a:ea typeface="Calibri"/>
              <a:cs typeface="Calibri"/>
              <a:sym typeface="Calibri"/>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7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Aggregation</a:t>
            </a:r>
            <a:endParaRPr/>
          </a:p>
        </p:txBody>
      </p:sp>
      <p:pic>
        <p:nvPicPr>
          <p:cNvPr id="549" name="Google Shape;549;p76"/>
          <p:cNvPicPr preferRelativeResize="0"/>
          <p:nvPr>
            <p:ph idx="1" type="body"/>
          </p:nvPr>
        </p:nvPicPr>
        <p:blipFill rotWithShape="1">
          <a:blip r:embed="rId3">
            <a:alphaModFix/>
          </a:blip>
          <a:srcRect b="0" l="0" r="0" t="0"/>
          <a:stretch/>
        </p:blipFill>
        <p:spPr>
          <a:xfrm>
            <a:off x="1276350" y="1447800"/>
            <a:ext cx="6515100" cy="4495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sz="4000">
                <a:solidFill>
                  <a:srgbClr val="17365D"/>
                </a:solidFill>
                <a:latin typeface="Times New Roman"/>
                <a:ea typeface="Times New Roman"/>
                <a:cs typeface="Times New Roman"/>
                <a:sym typeface="Times New Roman"/>
              </a:rPr>
              <a:t>Two-Tier and Three-Tier Arcitecture</a:t>
            </a:r>
            <a:endParaRPr/>
          </a:p>
        </p:txBody>
      </p:sp>
      <p:pic>
        <p:nvPicPr>
          <p:cNvPr id="134" name="Google Shape;134;p8"/>
          <p:cNvPicPr preferRelativeResize="0"/>
          <p:nvPr>
            <p:ph idx="1" type="body"/>
          </p:nvPr>
        </p:nvPicPr>
        <p:blipFill rotWithShape="1">
          <a:blip r:embed="rId3">
            <a:alphaModFix/>
          </a:blip>
          <a:srcRect b="0" l="0" r="0" t="0"/>
          <a:stretch/>
        </p:blipFill>
        <p:spPr>
          <a:xfrm>
            <a:off x="559435" y="1600200"/>
            <a:ext cx="8023860" cy="452628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rgbClr val="17365D"/>
                </a:solidFill>
                <a:latin typeface="Times New Roman"/>
                <a:ea typeface="Times New Roman"/>
                <a:cs typeface="Times New Roman"/>
                <a:sym typeface="Times New Roman"/>
              </a:rPr>
              <a:t>Three-Tier Architecture</a:t>
            </a:r>
            <a:endParaRPr/>
          </a:p>
        </p:txBody>
      </p:sp>
      <p:pic>
        <p:nvPicPr>
          <p:cNvPr id="140" name="Google Shape;140;p9"/>
          <p:cNvPicPr preferRelativeResize="0"/>
          <p:nvPr>
            <p:ph idx="1" type="body"/>
          </p:nvPr>
        </p:nvPicPr>
        <p:blipFill rotWithShape="1">
          <a:blip r:embed="rId3">
            <a:alphaModFix/>
          </a:blip>
          <a:srcRect b="0" l="0" r="0" t="0"/>
          <a:stretch/>
        </p:blipFill>
        <p:spPr>
          <a:xfrm>
            <a:off x="1554480" y="1600200"/>
            <a:ext cx="6034405" cy="452628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2013-08-21T06:36:00Z</dcterms:created>
  <dc:creator>Dell</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0134D20D83DC42409E32161DE358F76F</vt:lpwstr>
  </property>
  <property fmtid="{D5CDD505-2E9C-101B-9397-08002B2CF9AE}" pid="3" name="KSOProductBuildVer">
    <vt:lpwstr>1033-11.2.0.11440</vt:lpwstr>
  </property>
</Properties>
</file>